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embeddedFontLst>
    <p:embeddedFont>
      <p:font typeface="Poppins" panose="00000500000000000000" pitchFamily="2" charset="0"/>
      <p:regular r:id="rId22"/>
      <p:bold r:id="rId23"/>
      <p:boldItalic r:id="rId24"/>
    </p:embeddedFont>
    <p:embeddedFont>
      <p:font typeface="poppins-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9" name="Group 8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10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1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3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4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6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7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8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20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1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3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14309" y="4408943"/>
            <a:ext cx="6172387" cy="2196668"/>
            <a:chOff x="6114309" y="4408943"/>
            <a:chExt cx="6172387" cy="2196668"/>
          </a:xfrm>
        </p:grpSpPr>
        <p:grpSp>
          <p:nvGrpSpPr>
            <p:cNvPr id="26" name="Group 25"/>
            <p:cNvGrpSpPr/>
            <p:nvPr/>
          </p:nvGrpSpPr>
          <p:grpSpPr>
            <a:xfrm>
              <a:off x="7893006" y="5905977"/>
              <a:ext cx="3204099" cy="602601"/>
              <a:chOff x="7893006" y="5905977"/>
              <a:chExt cx="3204099" cy="602601"/>
            </a:xfrm>
          </p:grpSpPr>
          <p:sp>
            <p:nvSpPr>
              <p:cNvPr id="27" name="标题 1"/>
              <p:cNvSpPr txBox="1"/>
              <p:nvPr/>
            </p:nvSpPr>
            <p:spPr>
              <a:xfrm>
                <a:off x="7893006" y="5905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8" name="标题 1"/>
              <p:cNvSpPr txBox="1"/>
              <p:nvPr/>
            </p:nvSpPr>
            <p:spPr>
              <a:xfrm>
                <a:off x="10996369" y="6407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14309" y="4408943"/>
              <a:ext cx="3204183" cy="602516"/>
              <a:chOff x="6114309" y="4408943"/>
              <a:chExt cx="3204183" cy="602516"/>
            </a:xfrm>
          </p:grpSpPr>
          <p:sp>
            <p:nvSpPr>
              <p:cNvPr id="30" name="标题 1"/>
              <p:cNvSpPr txBox="1"/>
              <p:nvPr/>
            </p:nvSpPr>
            <p:spPr>
              <a:xfrm>
                <a:off x="6114309" y="4408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1" name="标题 1"/>
              <p:cNvSpPr txBox="1"/>
              <p:nvPr/>
            </p:nvSpPr>
            <p:spPr>
              <a:xfrm>
                <a:off x="9217693" y="4910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9040264" y="4883499"/>
              <a:ext cx="1013583" cy="612206"/>
              <a:chOff x="9040264" y="4883499"/>
              <a:chExt cx="1013583" cy="612206"/>
            </a:xfrm>
          </p:grpSpPr>
          <p:sp>
            <p:nvSpPr>
              <p:cNvPr id="33" name="标题 1"/>
              <p:cNvSpPr txBox="1"/>
              <p:nvPr/>
            </p:nvSpPr>
            <p:spPr>
              <a:xfrm>
                <a:off x="9096156" y="4937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4" name="标题 1"/>
              <p:cNvSpPr txBox="1"/>
              <p:nvPr/>
            </p:nvSpPr>
            <p:spPr>
              <a:xfrm>
                <a:off x="9040264" y="5434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5" name="标题 1"/>
              <p:cNvSpPr txBox="1"/>
              <p:nvPr/>
            </p:nvSpPr>
            <p:spPr>
              <a:xfrm>
                <a:off x="9993079" y="4883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372667" y="5993405"/>
              <a:ext cx="1013562" cy="612206"/>
              <a:chOff x="8372667" y="5993405"/>
              <a:chExt cx="1013562" cy="612206"/>
            </a:xfrm>
          </p:grpSpPr>
          <p:sp>
            <p:nvSpPr>
              <p:cNvPr id="37" name="标题 1"/>
              <p:cNvSpPr txBox="1"/>
              <p:nvPr/>
            </p:nvSpPr>
            <p:spPr>
              <a:xfrm>
                <a:off x="8429292" y="6047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8" name="标题 1"/>
              <p:cNvSpPr txBox="1"/>
              <p:nvPr/>
            </p:nvSpPr>
            <p:spPr>
              <a:xfrm>
                <a:off x="9325461" y="6544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9" name="标题 1"/>
              <p:cNvSpPr txBox="1"/>
              <p:nvPr/>
            </p:nvSpPr>
            <p:spPr>
              <a:xfrm>
                <a:off x="8372667" y="5993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40" name="标题 1"/>
            <p:cNvSpPr txBox="1"/>
            <p:nvPr/>
          </p:nvSpPr>
          <p:spPr>
            <a:xfrm>
              <a:off x="7517931" y="5411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41" name="标题 1"/>
            <p:cNvSpPr txBox="1"/>
            <p:nvPr/>
          </p:nvSpPr>
          <p:spPr>
            <a:xfrm>
              <a:off x="12215319" y="5718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4" name="标题 1">
            <a:extLst>
              <a:ext uri="{FF2B5EF4-FFF2-40B4-BE49-F238E27FC236}">
                <a16:creationId xmlns:a16="http://schemas.microsoft.com/office/drawing/2014/main" id="{2C6C9CBB-4EE7-87FB-E8FA-B1865157FB87}"/>
              </a:ext>
            </a:extLst>
          </p:cNvPr>
          <p:cNvSpPr txBox="1"/>
          <p:nvPr/>
        </p:nvSpPr>
        <p:spPr>
          <a:xfrm>
            <a:off x="745048" y="1493048"/>
            <a:ext cx="5257278" cy="32072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7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Microsoft Purview</a:t>
            </a:r>
          </a:p>
          <a:p>
            <a:pPr algn="l"/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Features &amp; Functions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755892" y="4002332"/>
            <a:ext cx="8721833" cy="1938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05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Audit trails in Purview facilitate tracking of data access and modifications, ensuring that institutions can monitor compliance with internal and external policies.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1755892" y="3426718"/>
            <a:ext cx="8721833" cy="5713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Audit Trails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82460" y="2649558"/>
            <a:ext cx="2230597" cy="599184"/>
          </a:xfrm>
          <a:prstGeom prst="ellipse">
            <a:avLst/>
          </a:prstGeom>
          <a:gradFill>
            <a:gsLst>
              <a:gs pos="0">
                <a:schemeClr val="accent1">
                  <a:alpha val="18000"/>
                </a:schemeClr>
              </a:gs>
              <a:gs pos="50000">
                <a:schemeClr val="accent1">
                  <a:lumMod val="20000"/>
                  <a:lumOff val="80000"/>
                  <a:alpha val="34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216336" y="2663675"/>
            <a:ext cx="1762845" cy="473537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00000">
            <a:off x="5509295" y="1404974"/>
            <a:ext cx="1176927" cy="1176926"/>
          </a:xfrm>
          <a:prstGeom prst="roundRect">
            <a:avLst>
              <a:gd name="adj" fmla="val 456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rcRect l="18179" r="18179"/>
          <a:stretch>
            <a:fillRect/>
          </a:stretch>
        </p:blipFill>
        <p:spPr>
          <a:xfrm>
            <a:off x="5371615" y="1244372"/>
            <a:ext cx="1487756" cy="1487754"/>
          </a:xfrm>
          <a:custGeom>
            <a:avLst/>
            <a:gdLst/>
            <a:ahLst/>
            <a:cxnLst/>
            <a:rect l="l" t="t" r="r" b="b"/>
            <a:pathLst>
              <a:path w="910430" h="910429">
                <a:moveTo>
                  <a:pt x="455214" y="0"/>
                </a:moveTo>
                <a:cubicBezTo>
                  <a:pt x="463168" y="0"/>
                  <a:pt x="471122" y="3034"/>
                  <a:pt x="477190" y="9103"/>
                </a:cubicBezTo>
                <a:lnTo>
                  <a:pt x="901325" y="433237"/>
                </a:lnTo>
                <a:cubicBezTo>
                  <a:pt x="913462" y="445374"/>
                  <a:pt x="913462" y="465053"/>
                  <a:pt x="901325" y="477190"/>
                </a:cubicBezTo>
                <a:lnTo>
                  <a:pt x="477191" y="901324"/>
                </a:lnTo>
                <a:cubicBezTo>
                  <a:pt x="465053" y="913461"/>
                  <a:pt x="445375" y="913461"/>
                  <a:pt x="433238" y="901324"/>
                </a:cubicBezTo>
                <a:lnTo>
                  <a:pt x="9103" y="477190"/>
                </a:lnTo>
                <a:cubicBezTo>
                  <a:pt x="-3034" y="465053"/>
                  <a:pt x="-3034" y="445374"/>
                  <a:pt x="9103" y="433237"/>
                </a:cubicBezTo>
                <a:lnTo>
                  <a:pt x="433238" y="9103"/>
                </a:lnTo>
                <a:cubicBezTo>
                  <a:pt x="439306" y="3034"/>
                  <a:pt x="447260" y="0"/>
                  <a:pt x="45521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Monitoring Compliance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Risk Management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409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03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46620" y="1411004"/>
            <a:ext cx="1739418" cy="1720381"/>
          </a:xfrm>
          <a:custGeom>
            <a:avLst/>
            <a:gdLst>
              <a:gd name="connsiteX0" fmla="*/ 1305888 w 1739418"/>
              <a:gd name="connsiteY0" fmla="*/ 0 h 1720381"/>
              <a:gd name="connsiteX1" fmla="*/ 1665933 w 1739418"/>
              <a:gd name="connsiteY1" fmla="*/ 604361 h 1720381"/>
              <a:gd name="connsiteX2" fmla="*/ 1196922 w 1739418"/>
              <a:gd name="connsiteY2" fmla="*/ 1471136 h 1720381"/>
              <a:gd name="connsiteX3" fmla="*/ 542554 w 1739418"/>
              <a:gd name="connsiteY3" fmla="*/ 1471136 h 1720381"/>
              <a:gd name="connsiteX4" fmla="*/ 73543 w 1739418"/>
              <a:gd name="connsiteY4" fmla="*/ 604361 h 1720381"/>
              <a:gd name="connsiteX5" fmla="*/ 433588 w 1739418"/>
              <a:gd name="connsiteY5" fmla="*/ 0 h 1720381"/>
            </a:gdLst>
            <a:ahLst/>
            <a:cxnLst/>
            <a:rect l="l" t="t" r="r" b="b"/>
            <a:pathLst>
              <a:path w="1739418" h="1720381">
                <a:moveTo>
                  <a:pt x="1305888" y="0"/>
                </a:moveTo>
                <a:cubicBezTo>
                  <a:pt x="1683840" y="0"/>
                  <a:pt x="1845860" y="271939"/>
                  <a:pt x="1665933" y="604361"/>
                </a:cubicBezTo>
                <a:lnTo>
                  <a:pt x="1196922" y="1471136"/>
                </a:lnTo>
                <a:cubicBezTo>
                  <a:pt x="1016995" y="1803464"/>
                  <a:pt x="722482" y="1803464"/>
                  <a:pt x="542554" y="1471136"/>
                </a:cubicBezTo>
                <a:lnTo>
                  <a:pt x="73543" y="604361"/>
                </a:lnTo>
                <a:cubicBezTo>
                  <a:pt x="-106479" y="271939"/>
                  <a:pt x="55541" y="0"/>
                  <a:pt x="43358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999653" y="1805643"/>
            <a:ext cx="833350" cy="815604"/>
          </a:xfrm>
          <a:custGeom>
            <a:avLst/>
            <a:gdLst>
              <a:gd name="connsiteX0" fmla="*/ 323362 w 833350"/>
              <a:gd name="connsiteY0" fmla="*/ 710829 h 815604"/>
              <a:gd name="connsiteX1" fmla="*/ 328029 w 833350"/>
              <a:gd name="connsiteY1" fmla="*/ 723783 h 815604"/>
              <a:gd name="connsiteX2" fmla="*/ 441428 w 833350"/>
              <a:gd name="connsiteY2" fmla="*/ 782504 h 815604"/>
              <a:gd name="connsiteX3" fmla="*/ 500146 w 833350"/>
              <a:gd name="connsiteY3" fmla="*/ 723783 h 815604"/>
              <a:gd name="connsiteX4" fmla="*/ 504337 w 833350"/>
              <a:gd name="connsiteY4" fmla="*/ 710829 h 815604"/>
              <a:gd name="connsiteX5" fmla="*/ 308979 w 833350"/>
              <a:gd name="connsiteY5" fmla="*/ 605958 h 815604"/>
              <a:gd name="connsiteX6" fmla="*/ 270879 w 833350"/>
              <a:gd name="connsiteY6" fmla="*/ 644058 h 815604"/>
              <a:gd name="connsiteX7" fmla="*/ 308979 w 833350"/>
              <a:gd name="connsiteY7" fmla="*/ 682158 h 815604"/>
              <a:gd name="connsiteX8" fmla="*/ 518529 w 833350"/>
              <a:gd name="connsiteY8" fmla="*/ 682158 h 815604"/>
              <a:gd name="connsiteX9" fmla="*/ 556629 w 833350"/>
              <a:gd name="connsiteY9" fmla="*/ 644058 h 815604"/>
              <a:gd name="connsiteX10" fmla="*/ 518529 w 833350"/>
              <a:gd name="connsiteY10" fmla="*/ 605958 h 815604"/>
              <a:gd name="connsiteX11" fmla="*/ 308979 w 833350"/>
              <a:gd name="connsiteY11" fmla="*/ 501183 h 815604"/>
              <a:gd name="connsiteX12" fmla="*/ 270879 w 833350"/>
              <a:gd name="connsiteY12" fmla="*/ 539283 h 815604"/>
              <a:gd name="connsiteX13" fmla="*/ 308979 w 833350"/>
              <a:gd name="connsiteY13" fmla="*/ 577383 h 815604"/>
              <a:gd name="connsiteX14" fmla="*/ 518529 w 833350"/>
              <a:gd name="connsiteY14" fmla="*/ 577383 h 815604"/>
              <a:gd name="connsiteX15" fmla="*/ 556629 w 833350"/>
              <a:gd name="connsiteY15" fmla="*/ 539283 h 815604"/>
              <a:gd name="connsiteX16" fmla="*/ 518529 w 833350"/>
              <a:gd name="connsiteY16" fmla="*/ 501183 h 815604"/>
              <a:gd name="connsiteX17" fmla="*/ 675471 w 833350"/>
              <a:gd name="connsiteY17" fmla="*/ 380081 h 815604"/>
              <a:gd name="connsiteX18" fmla="*/ 686455 w 833350"/>
              <a:gd name="connsiteY18" fmla="*/ 381645 h 815604"/>
              <a:gd name="connsiteX19" fmla="*/ 771513 w 833350"/>
              <a:gd name="connsiteY19" fmla="*/ 432033 h 815604"/>
              <a:gd name="connsiteX20" fmla="*/ 776609 w 833350"/>
              <a:gd name="connsiteY20" fmla="*/ 451892 h 815604"/>
              <a:gd name="connsiteX21" fmla="*/ 756749 w 833350"/>
              <a:gd name="connsiteY21" fmla="*/ 456988 h 815604"/>
              <a:gd name="connsiteX22" fmla="*/ 671691 w 833350"/>
              <a:gd name="connsiteY22" fmla="*/ 406601 h 815604"/>
              <a:gd name="connsiteX23" fmla="*/ 666595 w 833350"/>
              <a:gd name="connsiteY23" fmla="*/ 386741 h 815604"/>
              <a:gd name="connsiteX24" fmla="*/ 675471 w 833350"/>
              <a:gd name="connsiteY24" fmla="*/ 380081 h 815604"/>
              <a:gd name="connsiteX25" fmla="*/ 152134 w 833350"/>
              <a:gd name="connsiteY25" fmla="*/ 380081 h 815604"/>
              <a:gd name="connsiteX26" fmla="*/ 161008 w 833350"/>
              <a:gd name="connsiteY26" fmla="*/ 386741 h 815604"/>
              <a:gd name="connsiteX27" fmla="*/ 155912 w 833350"/>
              <a:gd name="connsiteY27" fmla="*/ 406601 h 815604"/>
              <a:gd name="connsiteX28" fmla="*/ 70854 w 833350"/>
              <a:gd name="connsiteY28" fmla="*/ 456988 h 815604"/>
              <a:gd name="connsiteX29" fmla="*/ 50994 w 833350"/>
              <a:gd name="connsiteY29" fmla="*/ 451892 h 815604"/>
              <a:gd name="connsiteX30" fmla="*/ 56090 w 833350"/>
              <a:gd name="connsiteY30" fmla="*/ 432033 h 815604"/>
              <a:gd name="connsiteX31" fmla="*/ 141148 w 833350"/>
              <a:gd name="connsiteY31" fmla="*/ 381645 h 815604"/>
              <a:gd name="connsiteX32" fmla="*/ 152134 w 833350"/>
              <a:gd name="connsiteY32" fmla="*/ 380081 h 815604"/>
              <a:gd name="connsiteX33" fmla="*/ 413564 w 833350"/>
              <a:gd name="connsiteY33" fmla="*/ 371167 h 815604"/>
              <a:gd name="connsiteX34" fmla="*/ 413799 w 833350"/>
              <a:gd name="connsiteY34" fmla="*/ 371264 h 815604"/>
              <a:gd name="connsiteX35" fmla="*/ 400610 w 833350"/>
              <a:gd name="connsiteY35" fmla="*/ 376596 h 815604"/>
              <a:gd name="connsiteX36" fmla="*/ 395085 w 833350"/>
              <a:gd name="connsiteY36" fmla="*/ 389836 h 815604"/>
              <a:gd name="connsiteX37" fmla="*/ 400324 w 833350"/>
              <a:gd name="connsiteY37" fmla="*/ 403457 h 815604"/>
              <a:gd name="connsiteX38" fmla="*/ 414516 w 833350"/>
              <a:gd name="connsiteY38" fmla="*/ 408696 h 815604"/>
              <a:gd name="connsiteX39" fmla="*/ 428232 w 833350"/>
              <a:gd name="connsiteY39" fmla="*/ 403457 h 815604"/>
              <a:gd name="connsiteX40" fmla="*/ 433376 w 833350"/>
              <a:gd name="connsiteY40" fmla="*/ 389836 h 815604"/>
              <a:gd name="connsiteX41" fmla="*/ 427375 w 833350"/>
              <a:gd name="connsiteY41" fmla="*/ 376882 h 815604"/>
              <a:gd name="connsiteX42" fmla="*/ 413799 w 833350"/>
              <a:gd name="connsiteY42" fmla="*/ 371264 h 815604"/>
              <a:gd name="connsiteX43" fmla="*/ 414040 w 833350"/>
              <a:gd name="connsiteY43" fmla="*/ 371167 h 815604"/>
              <a:gd name="connsiteX44" fmla="*/ 412799 w 833350"/>
              <a:gd name="connsiteY44" fmla="*/ 342876 h 815604"/>
              <a:gd name="connsiteX45" fmla="*/ 413564 w 833350"/>
              <a:gd name="connsiteY45" fmla="*/ 342878 h 815604"/>
              <a:gd name="connsiteX46" fmla="*/ 446997 w 833350"/>
              <a:gd name="connsiteY46" fmla="*/ 356403 h 815604"/>
              <a:gd name="connsiteX47" fmla="*/ 447190 w 833350"/>
              <a:gd name="connsiteY47" fmla="*/ 423755 h 815604"/>
              <a:gd name="connsiteX48" fmla="*/ 446425 w 833350"/>
              <a:gd name="connsiteY48" fmla="*/ 424507 h 815604"/>
              <a:gd name="connsiteX49" fmla="*/ 414040 w 833350"/>
              <a:gd name="connsiteY49" fmla="*/ 436794 h 815604"/>
              <a:gd name="connsiteX50" fmla="*/ 381465 w 833350"/>
              <a:gd name="connsiteY50" fmla="*/ 424507 h 815604"/>
              <a:gd name="connsiteX51" fmla="*/ 366606 w 833350"/>
              <a:gd name="connsiteY51" fmla="*/ 389646 h 815604"/>
              <a:gd name="connsiteX52" fmla="*/ 412799 w 833350"/>
              <a:gd name="connsiteY52" fmla="*/ 342876 h 815604"/>
              <a:gd name="connsiteX53" fmla="*/ 711287 w 833350"/>
              <a:gd name="connsiteY53" fmla="*/ 236580 h 815604"/>
              <a:gd name="connsiteX54" fmla="*/ 717030 w 833350"/>
              <a:gd name="connsiteY54" fmla="*/ 236580 h 815604"/>
              <a:gd name="connsiteX55" fmla="*/ 815900 w 833350"/>
              <a:gd name="connsiteY55" fmla="*/ 236580 h 815604"/>
              <a:gd name="connsiteX56" fmla="*/ 833064 w 833350"/>
              <a:gd name="connsiteY56" fmla="*/ 247995 h 815604"/>
              <a:gd name="connsiteX57" fmla="*/ 821644 w 833350"/>
              <a:gd name="connsiteY57" fmla="*/ 265155 h 815604"/>
              <a:gd name="connsiteX58" fmla="*/ 815900 w 833350"/>
              <a:gd name="connsiteY58" fmla="*/ 265155 h 815604"/>
              <a:gd name="connsiteX59" fmla="*/ 717030 w 833350"/>
              <a:gd name="connsiteY59" fmla="*/ 265155 h 815604"/>
              <a:gd name="connsiteX60" fmla="*/ 699876 w 833350"/>
              <a:gd name="connsiteY60" fmla="*/ 253739 h 815604"/>
              <a:gd name="connsiteX61" fmla="*/ 711287 w 833350"/>
              <a:gd name="connsiteY61" fmla="*/ 236580 h 815604"/>
              <a:gd name="connsiteX62" fmla="*/ 11703 w 833350"/>
              <a:gd name="connsiteY62" fmla="*/ 236580 h 815604"/>
              <a:gd name="connsiteX63" fmla="*/ 110573 w 833350"/>
              <a:gd name="connsiteY63" fmla="*/ 236580 h 815604"/>
              <a:gd name="connsiteX64" fmla="*/ 127732 w 833350"/>
              <a:gd name="connsiteY64" fmla="*/ 247995 h 815604"/>
              <a:gd name="connsiteX65" fmla="*/ 116316 w 833350"/>
              <a:gd name="connsiteY65" fmla="*/ 265155 h 815604"/>
              <a:gd name="connsiteX66" fmla="*/ 110573 w 833350"/>
              <a:gd name="connsiteY66" fmla="*/ 265155 h 815604"/>
              <a:gd name="connsiteX67" fmla="*/ 11703 w 833350"/>
              <a:gd name="connsiteY67" fmla="*/ 265155 h 815604"/>
              <a:gd name="connsiteX68" fmla="*/ 288 w 833350"/>
              <a:gd name="connsiteY68" fmla="*/ 247995 h 815604"/>
              <a:gd name="connsiteX69" fmla="*/ 11703 w 833350"/>
              <a:gd name="connsiteY69" fmla="*/ 236580 h 815604"/>
              <a:gd name="connsiteX70" fmla="*/ 415469 w 833350"/>
              <a:gd name="connsiteY70" fmla="*/ 104181 h 815604"/>
              <a:gd name="connsiteX71" fmla="*/ 400515 w 833350"/>
              <a:gd name="connsiteY71" fmla="*/ 109896 h 815604"/>
              <a:gd name="connsiteX72" fmla="*/ 394705 w 833350"/>
              <a:gd name="connsiteY72" fmla="*/ 128946 h 815604"/>
              <a:gd name="connsiteX73" fmla="*/ 396705 w 833350"/>
              <a:gd name="connsiteY73" fmla="*/ 172285 h 815604"/>
              <a:gd name="connsiteX74" fmla="*/ 403658 w 833350"/>
              <a:gd name="connsiteY74" fmla="*/ 277441 h 815604"/>
              <a:gd name="connsiteX75" fmla="*/ 408992 w 833350"/>
              <a:gd name="connsiteY75" fmla="*/ 303159 h 815604"/>
              <a:gd name="connsiteX76" fmla="*/ 412707 w 833350"/>
              <a:gd name="connsiteY76" fmla="*/ 304968 h 815604"/>
              <a:gd name="connsiteX77" fmla="*/ 416803 w 833350"/>
              <a:gd name="connsiteY77" fmla="*/ 302492 h 815604"/>
              <a:gd name="connsiteX78" fmla="*/ 422041 w 833350"/>
              <a:gd name="connsiteY78" fmla="*/ 277917 h 815604"/>
              <a:gd name="connsiteX79" fmla="*/ 431566 w 833350"/>
              <a:gd name="connsiteY79" fmla="*/ 169428 h 815604"/>
              <a:gd name="connsiteX80" fmla="*/ 432995 w 833350"/>
              <a:gd name="connsiteY80" fmla="*/ 140853 h 815604"/>
              <a:gd name="connsiteX81" fmla="*/ 428042 w 833350"/>
              <a:gd name="connsiteY81" fmla="*/ 109325 h 815604"/>
              <a:gd name="connsiteX82" fmla="*/ 415469 w 833350"/>
              <a:gd name="connsiteY82" fmla="*/ 104181 h 815604"/>
              <a:gd name="connsiteX83" fmla="*/ 415850 w 833350"/>
              <a:gd name="connsiteY83" fmla="*/ 77226 h 815604"/>
              <a:gd name="connsiteX84" fmla="*/ 453950 w 833350"/>
              <a:gd name="connsiteY84" fmla="*/ 98181 h 815604"/>
              <a:gd name="connsiteX85" fmla="*/ 461760 w 833350"/>
              <a:gd name="connsiteY85" fmla="*/ 141996 h 815604"/>
              <a:gd name="connsiteX86" fmla="*/ 460141 w 833350"/>
              <a:gd name="connsiteY86" fmla="*/ 172857 h 815604"/>
              <a:gd name="connsiteX87" fmla="*/ 450616 w 833350"/>
              <a:gd name="connsiteY87" fmla="*/ 280965 h 815604"/>
              <a:gd name="connsiteX88" fmla="*/ 442710 w 833350"/>
              <a:gd name="connsiteY88" fmla="*/ 315636 h 815604"/>
              <a:gd name="connsiteX89" fmla="*/ 412707 w 833350"/>
              <a:gd name="connsiteY89" fmla="*/ 332686 h 815604"/>
              <a:gd name="connsiteX90" fmla="*/ 413183 w 833350"/>
              <a:gd name="connsiteY90" fmla="*/ 333067 h 815604"/>
              <a:gd name="connsiteX91" fmla="*/ 383941 w 833350"/>
              <a:gd name="connsiteY91" fmla="*/ 314874 h 815604"/>
              <a:gd name="connsiteX92" fmla="*/ 376131 w 833350"/>
              <a:gd name="connsiteY92" fmla="*/ 279918 h 815604"/>
              <a:gd name="connsiteX93" fmla="*/ 369082 w 833350"/>
              <a:gd name="connsiteY93" fmla="*/ 175143 h 815604"/>
              <a:gd name="connsiteX94" fmla="*/ 367082 w 833350"/>
              <a:gd name="connsiteY94" fmla="*/ 129994 h 815604"/>
              <a:gd name="connsiteX95" fmla="*/ 380417 w 833350"/>
              <a:gd name="connsiteY95" fmla="*/ 91894 h 815604"/>
              <a:gd name="connsiteX96" fmla="*/ 415850 w 833350"/>
              <a:gd name="connsiteY96" fmla="*/ 77226 h 815604"/>
              <a:gd name="connsiteX97" fmla="*/ 59869 w 833350"/>
              <a:gd name="connsiteY97" fmla="*/ 55658 h 815604"/>
              <a:gd name="connsiteX98" fmla="*/ 70854 w 833350"/>
              <a:gd name="connsiteY98" fmla="*/ 57223 h 815604"/>
              <a:gd name="connsiteX99" fmla="*/ 155912 w 833350"/>
              <a:gd name="connsiteY99" fmla="*/ 107611 h 815604"/>
              <a:gd name="connsiteX100" fmla="*/ 156017 w 833350"/>
              <a:gd name="connsiteY100" fmla="*/ 107672 h 815604"/>
              <a:gd name="connsiteX101" fmla="*/ 161056 w 833350"/>
              <a:gd name="connsiteY101" fmla="*/ 127518 h 815604"/>
              <a:gd name="connsiteX102" fmla="*/ 141148 w 833350"/>
              <a:gd name="connsiteY102" fmla="*/ 132661 h 815604"/>
              <a:gd name="connsiteX103" fmla="*/ 56090 w 833350"/>
              <a:gd name="connsiteY103" fmla="*/ 82179 h 815604"/>
              <a:gd name="connsiteX104" fmla="*/ 50994 w 833350"/>
              <a:gd name="connsiteY104" fmla="*/ 62319 h 815604"/>
              <a:gd name="connsiteX105" fmla="*/ 59869 w 833350"/>
              <a:gd name="connsiteY105" fmla="*/ 55658 h 815604"/>
              <a:gd name="connsiteX106" fmla="*/ 767733 w 833350"/>
              <a:gd name="connsiteY106" fmla="*/ 55658 h 815604"/>
              <a:gd name="connsiteX107" fmla="*/ 776609 w 833350"/>
              <a:gd name="connsiteY107" fmla="*/ 62319 h 815604"/>
              <a:gd name="connsiteX108" fmla="*/ 771513 w 833350"/>
              <a:gd name="connsiteY108" fmla="*/ 82179 h 815604"/>
              <a:gd name="connsiteX109" fmla="*/ 686454 w 833350"/>
              <a:gd name="connsiteY109" fmla="*/ 132661 h 815604"/>
              <a:gd name="connsiteX110" fmla="*/ 666547 w 833350"/>
              <a:gd name="connsiteY110" fmla="*/ 127518 h 815604"/>
              <a:gd name="connsiteX111" fmla="*/ 671586 w 833350"/>
              <a:gd name="connsiteY111" fmla="*/ 107672 h 815604"/>
              <a:gd name="connsiteX112" fmla="*/ 671691 w 833350"/>
              <a:gd name="connsiteY112" fmla="*/ 107611 h 815604"/>
              <a:gd name="connsiteX113" fmla="*/ 756749 w 833350"/>
              <a:gd name="connsiteY113" fmla="*/ 57223 h 815604"/>
              <a:gd name="connsiteX114" fmla="*/ 767733 w 833350"/>
              <a:gd name="connsiteY114" fmla="*/ 55658 h 815604"/>
              <a:gd name="connsiteX115" fmla="*/ 435820 w 833350"/>
              <a:gd name="connsiteY115" fmla="*/ 30206 h 815604"/>
              <a:gd name="connsiteX116" fmla="*/ 371941 w 833350"/>
              <a:gd name="connsiteY116" fmla="*/ 32993 h 815604"/>
              <a:gd name="connsiteX117" fmla="*/ 290596 w 833350"/>
              <a:gd name="connsiteY117" fmla="*/ 66405 h 815604"/>
              <a:gd name="connsiteX118" fmla="*/ 229465 w 833350"/>
              <a:gd name="connsiteY118" fmla="*/ 373567 h 815604"/>
              <a:gd name="connsiteX119" fmla="*/ 290596 w 833350"/>
              <a:gd name="connsiteY119" fmla="*/ 434699 h 815604"/>
              <a:gd name="connsiteX120" fmla="*/ 297073 w 833350"/>
              <a:gd name="connsiteY120" fmla="*/ 446796 h 815604"/>
              <a:gd name="connsiteX121" fmla="*/ 297073 w 833350"/>
              <a:gd name="connsiteY121" fmla="*/ 472132 h 815604"/>
              <a:gd name="connsiteX122" fmla="*/ 308789 w 833350"/>
              <a:gd name="connsiteY122" fmla="*/ 472132 h 815604"/>
              <a:gd name="connsiteX123" fmla="*/ 518339 w 833350"/>
              <a:gd name="connsiteY123" fmla="*/ 472132 h 815604"/>
              <a:gd name="connsiteX124" fmla="*/ 518529 w 833350"/>
              <a:gd name="connsiteY124" fmla="*/ 472132 h 815604"/>
              <a:gd name="connsiteX125" fmla="*/ 530150 w 833350"/>
              <a:gd name="connsiteY125" fmla="*/ 472132 h 815604"/>
              <a:gd name="connsiteX126" fmla="*/ 530150 w 833350"/>
              <a:gd name="connsiteY126" fmla="*/ 446796 h 815604"/>
              <a:gd name="connsiteX127" fmla="*/ 536627 w 833350"/>
              <a:gd name="connsiteY127" fmla="*/ 434699 h 815604"/>
              <a:gd name="connsiteX128" fmla="*/ 597758 w 833350"/>
              <a:gd name="connsiteY128" fmla="*/ 127537 h 815604"/>
              <a:gd name="connsiteX129" fmla="*/ 435820 w 833350"/>
              <a:gd name="connsiteY129" fmla="*/ 30206 h 815604"/>
              <a:gd name="connsiteX130" fmla="*/ 425497 w 833350"/>
              <a:gd name="connsiteY130" fmla="*/ 263 h 815604"/>
              <a:gd name="connsiteX131" fmla="*/ 563392 w 833350"/>
              <a:gd name="connsiteY131" fmla="*/ 49583 h 815604"/>
              <a:gd name="connsiteX132" fmla="*/ 614741 w 833350"/>
              <a:gd name="connsiteY132" fmla="*/ 400114 h 815604"/>
              <a:gd name="connsiteX133" fmla="*/ 563392 w 833350"/>
              <a:gd name="connsiteY133" fmla="*/ 451463 h 815604"/>
              <a:gd name="connsiteX134" fmla="*/ 559391 w 833350"/>
              <a:gd name="connsiteY134" fmla="*/ 454511 h 815604"/>
              <a:gd name="connsiteX135" fmla="*/ 559391 w 833350"/>
              <a:gd name="connsiteY135" fmla="*/ 485753 h 815604"/>
              <a:gd name="connsiteX136" fmla="*/ 562821 w 833350"/>
              <a:gd name="connsiteY136" fmla="*/ 488706 h 815604"/>
              <a:gd name="connsiteX137" fmla="*/ 569250 w 833350"/>
              <a:gd name="connsiteY137" fmla="*/ 582774 h 815604"/>
              <a:gd name="connsiteX138" fmla="*/ 567583 w 833350"/>
              <a:gd name="connsiteY138" fmla="*/ 584622 h 815604"/>
              <a:gd name="connsiteX139" fmla="*/ 561201 w 833350"/>
              <a:gd name="connsiteY139" fmla="*/ 591385 h 815604"/>
              <a:gd name="connsiteX140" fmla="*/ 567583 w 833350"/>
              <a:gd name="connsiteY140" fmla="*/ 598243 h 815604"/>
              <a:gd name="connsiteX141" fmla="*/ 564802 w 833350"/>
              <a:gd name="connsiteY141" fmla="*/ 692493 h 815604"/>
              <a:gd name="connsiteX142" fmla="*/ 538437 w 833350"/>
              <a:gd name="connsiteY142" fmla="*/ 707781 h 815604"/>
              <a:gd name="connsiteX143" fmla="*/ 532531 w 833350"/>
              <a:gd name="connsiteY143" fmla="*/ 709590 h 815604"/>
              <a:gd name="connsiteX144" fmla="*/ 531579 w 833350"/>
              <a:gd name="connsiteY144" fmla="*/ 715686 h 815604"/>
              <a:gd name="connsiteX145" fmla="*/ 413754 w 833350"/>
              <a:gd name="connsiteY145" fmla="*/ 815604 h 815604"/>
              <a:gd name="connsiteX146" fmla="*/ 296025 w 833350"/>
              <a:gd name="connsiteY146" fmla="*/ 715686 h 815604"/>
              <a:gd name="connsiteX147" fmla="*/ 295073 w 833350"/>
              <a:gd name="connsiteY147" fmla="*/ 709590 h 815604"/>
              <a:gd name="connsiteX148" fmla="*/ 289167 w 833350"/>
              <a:gd name="connsiteY148" fmla="*/ 707781 h 815604"/>
              <a:gd name="connsiteX149" fmla="*/ 244735 w 833350"/>
              <a:gd name="connsiteY149" fmla="*/ 624608 h 815604"/>
              <a:gd name="connsiteX150" fmla="*/ 260021 w 833350"/>
              <a:gd name="connsiteY150" fmla="*/ 598243 h 815604"/>
              <a:gd name="connsiteX151" fmla="*/ 266403 w 833350"/>
              <a:gd name="connsiteY151" fmla="*/ 591385 h 815604"/>
              <a:gd name="connsiteX152" fmla="*/ 260021 w 833350"/>
              <a:gd name="connsiteY152" fmla="*/ 584622 h 815604"/>
              <a:gd name="connsiteX153" fmla="*/ 262939 w 833350"/>
              <a:gd name="connsiteY153" fmla="*/ 490374 h 815604"/>
              <a:gd name="connsiteX154" fmla="*/ 264783 w 833350"/>
              <a:gd name="connsiteY154" fmla="*/ 488706 h 815604"/>
              <a:gd name="connsiteX155" fmla="*/ 268212 w 833350"/>
              <a:gd name="connsiteY155" fmla="*/ 485753 h 815604"/>
              <a:gd name="connsiteX156" fmla="*/ 268212 w 833350"/>
              <a:gd name="connsiteY156" fmla="*/ 454511 h 815604"/>
              <a:gd name="connsiteX157" fmla="*/ 264212 w 833350"/>
              <a:gd name="connsiteY157" fmla="*/ 451463 h 815604"/>
              <a:gd name="connsiteX158" fmla="*/ 212862 w 833350"/>
              <a:gd name="connsiteY158" fmla="*/ 100933 h 815604"/>
              <a:gd name="connsiteX159" fmla="*/ 377492 w 833350"/>
              <a:gd name="connsiteY159" fmla="*/ 2661 h 815604"/>
              <a:gd name="connsiteX160" fmla="*/ 425497 w 833350"/>
              <a:gd name="connsiteY160" fmla="*/ 263 h 815604"/>
            </a:gdLst>
            <a:ahLst/>
            <a:cxnLst/>
            <a:rect l="l" t="t" r="r" b="b"/>
            <a:pathLst>
              <a:path w="833350" h="815604">
                <a:moveTo>
                  <a:pt x="323362" y="710829"/>
                </a:moveTo>
                <a:lnTo>
                  <a:pt x="328029" y="723783"/>
                </a:lnTo>
                <a:cubicBezTo>
                  <a:pt x="343129" y="771312"/>
                  <a:pt x="393899" y="797601"/>
                  <a:pt x="441428" y="782504"/>
                </a:cubicBezTo>
                <a:cubicBezTo>
                  <a:pt x="469374" y="773627"/>
                  <a:pt x="491268" y="751729"/>
                  <a:pt x="500146" y="723783"/>
                </a:cubicBezTo>
                <a:lnTo>
                  <a:pt x="504337" y="710829"/>
                </a:lnTo>
                <a:close/>
                <a:moveTo>
                  <a:pt x="308979" y="605958"/>
                </a:moveTo>
                <a:cubicBezTo>
                  <a:pt x="287938" y="605958"/>
                  <a:pt x="270879" y="623018"/>
                  <a:pt x="270879" y="644058"/>
                </a:cubicBezTo>
                <a:cubicBezTo>
                  <a:pt x="270879" y="665099"/>
                  <a:pt x="287938" y="682158"/>
                  <a:pt x="308979" y="682158"/>
                </a:cubicBezTo>
                <a:lnTo>
                  <a:pt x="518529" y="682158"/>
                </a:lnTo>
                <a:cubicBezTo>
                  <a:pt x="539570" y="682158"/>
                  <a:pt x="556629" y="665099"/>
                  <a:pt x="556629" y="644058"/>
                </a:cubicBezTo>
                <a:cubicBezTo>
                  <a:pt x="556629" y="623018"/>
                  <a:pt x="539570" y="605958"/>
                  <a:pt x="518529" y="605958"/>
                </a:cubicBezTo>
                <a:close/>
                <a:moveTo>
                  <a:pt x="308979" y="501183"/>
                </a:moveTo>
                <a:cubicBezTo>
                  <a:pt x="287938" y="501183"/>
                  <a:pt x="270879" y="518242"/>
                  <a:pt x="270879" y="539283"/>
                </a:cubicBezTo>
                <a:cubicBezTo>
                  <a:pt x="270879" y="560324"/>
                  <a:pt x="287938" y="577383"/>
                  <a:pt x="308979" y="577383"/>
                </a:cubicBezTo>
                <a:lnTo>
                  <a:pt x="518529" y="577383"/>
                </a:lnTo>
                <a:cubicBezTo>
                  <a:pt x="539570" y="577383"/>
                  <a:pt x="556629" y="560324"/>
                  <a:pt x="556629" y="539283"/>
                </a:cubicBezTo>
                <a:cubicBezTo>
                  <a:pt x="556629" y="518242"/>
                  <a:pt x="539570" y="501183"/>
                  <a:pt x="518529" y="501183"/>
                </a:cubicBezTo>
                <a:close/>
                <a:moveTo>
                  <a:pt x="675471" y="380081"/>
                </a:moveTo>
                <a:cubicBezTo>
                  <a:pt x="679066" y="379158"/>
                  <a:pt x="683012" y="379607"/>
                  <a:pt x="686455" y="381645"/>
                </a:cubicBezTo>
                <a:lnTo>
                  <a:pt x="771513" y="432033"/>
                </a:lnTo>
                <a:cubicBezTo>
                  <a:pt x="778400" y="436109"/>
                  <a:pt x="780686" y="445001"/>
                  <a:pt x="776609" y="451892"/>
                </a:cubicBezTo>
                <a:cubicBezTo>
                  <a:pt x="772532" y="458784"/>
                  <a:pt x="763636" y="461065"/>
                  <a:pt x="756749" y="456988"/>
                </a:cubicBezTo>
                <a:lnTo>
                  <a:pt x="671691" y="406601"/>
                </a:lnTo>
                <a:cubicBezTo>
                  <a:pt x="664804" y="402524"/>
                  <a:pt x="662518" y="393632"/>
                  <a:pt x="666595" y="386741"/>
                </a:cubicBezTo>
                <a:cubicBezTo>
                  <a:pt x="668634" y="383296"/>
                  <a:pt x="671877" y="381003"/>
                  <a:pt x="675471" y="380081"/>
                </a:cubicBezTo>
                <a:close/>
                <a:moveTo>
                  <a:pt x="152134" y="380081"/>
                </a:moveTo>
                <a:cubicBezTo>
                  <a:pt x="155727" y="381003"/>
                  <a:pt x="158969" y="383296"/>
                  <a:pt x="161008" y="386741"/>
                </a:cubicBezTo>
                <a:cubicBezTo>
                  <a:pt x="165085" y="393632"/>
                  <a:pt x="162803" y="402524"/>
                  <a:pt x="155912" y="406601"/>
                </a:cubicBezTo>
                <a:lnTo>
                  <a:pt x="70854" y="456988"/>
                </a:lnTo>
                <a:cubicBezTo>
                  <a:pt x="63963" y="461065"/>
                  <a:pt x="55071" y="458784"/>
                  <a:pt x="50994" y="451892"/>
                </a:cubicBezTo>
                <a:cubicBezTo>
                  <a:pt x="46918" y="445001"/>
                  <a:pt x="49199" y="436109"/>
                  <a:pt x="56090" y="432033"/>
                </a:cubicBezTo>
                <a:lnTo>
                  <a:pt x="141148" y="381645"/>
                </a:lnTo>
                <a:cubicBezTo>
                  <a:pt x="144594" y="379607"/>
                  <a:pt x="148540" y="379158"/>
                  <a:pt x="152134" y="380081"/>
                </a:cubicBezTo>
                <a:close/>
                <a:moveTo>
                  <a:pt x="413564" y="371167"/>
                </a:moveTo>
                <a:lnTo>
                  <a:pt x="413799" y="371264"/>
                </a:lnTo>
                <a:lnTo>
                  <a:pt x="400610" y="376596"/>
                </a:lnTo>
                <a:cubicBezTo>
                  <a:pt x="396984" y="380033"/>
                  <a:pt x="394978" y="384841"/>
                  <a:pt x="395085" y="389836"/>
                </a:cubicBezTo>
                <a:cubicBezTo>
                  <a:pt x="394540" y="394955"/>
                  <a:pt x="396488" y="400023"/>
                  <a:pt x="400324" y="403457"/>
                </a:cubicBezTo>
                <a:cubicBezTo>
                  <a:pt x="404197" y="406976"/>
                  <a:pt x="409285" y="408855"/>
                  <a:pt x="414516" y="408696"/>
                </a:cubicBezTo>
                <a:cubicBezTo>
                  <a:pt x="419605" y="408852"/>
                  <a:pt x="424544" y="406966"/>
                  <a:pt x="428232" y="403457"/>
                </a:cubicBezTo>
                <a:cubicBezTo>
                  <a:pt x="431968" y="399961"/>
                  <a:pt x="433869" y="394929"/>
                  <a:pt x="433376" y="389836"/>
                </a:cubicBezTo>
                <a:cubicBezTo>
                  <a:pt x="433354" y="384851"/>
                  <a:pt x="431163" y="380123"/>
                  <a:pt x="427375" y="376882"/>
                </a:cubicBezTo>
                <a:lnTo>
                  <a:pt x="413799" y="371264"/>
                </a:lnTo>
                <a:lnTo>
                  <a:pt x="414040" y="371167"/>
                </a:lnTo>
                <a:close/>
                <a:moveTo>
                  <a:pt x="412799" y="342876"/>
                </a:moveTo>
                <a:cubicBezTo>
                  <a:pt x="413053" y="342875"/>
                  <a:pt x="413309" y="342875"/>
                  <a:pt x="413564" y="342878"/>
                </a:cubicBezTo>
                <a:cubicBezTo>
                  <a:pt x="426077" y="342692"/>
                  <a:pt x="438133" y="347570"/>
                  <a:pt x="446997" y="356403"/>
                </a:cubicBezTo>
                <a:cubicBezTo>
                  <a:pt x="465649" y="374948"/>
                  <a:pt x="465735" y="405103"/>
                  <a:pt x="447190" y="423755"/>
                </a:cubicBezTo>
                <a:cubicBezTo>
                  <a:pt x="446938" y="424008"/>
                  <a:pt x="446683" y="424259"/>
                  <a:pt x="446425" y="424507"/>
                </a:cubicBezTo>
                <a:cubicBezTo>
                  <a:pt x="437556" y="432522"/>
                  <a:pt x="425995" y="436909"/>
                  <a:pt x="414040" y="436794"/>
                </a:cubicBezTo>
                <a:cubicBezTo>
                  <a:pt x="402021" y="436956"/>
                  <a:pt x="390383" y="432567"/>
                  <a:pt x="381465" y="424507"/>
                </a:cubicBezTo>
                <a:cubicBezTo>
                  <a:pt x="371562" y="415683"/>
                  <a:pt x="366113" y="402901"/>
                  <a:pt x="366606" y="389646"/>
                </a:cubicBezTo>
                <a:cubicBezTo>
                  <a:pt x="366447" y="363975"/>
                  <a:pt x="387128" y="343035"/>
                  <a:pt x="412799" y="342876"/>
                </a:cubicBezTo>
                <a:close/>
                <a:moveTo>
                  <a:pt x="711287" y="236580"/>
                </a:moveTo>
                <a:cubicBezTo>
                  <a:pt x="713182" y="236199"/>
                  <a:pt x="715135" y="236199"/>
                  <a:pt x="717030" y="236580"/>
                </a:cubicBezTo>
                <a:lnTo>
                  <a:pt x="815900" y="236580"/>
                </a:lnTo>
                <a:cubicBezTo>
                  <a:pt x="823787" y="234994"/>
                  <a:pt x="831473" y="240105"/>
                  <a:pt x="833064" y="247995"/>
                </a:cubicBezTo>
                <a:cubicBezTo>
                  <a:pt x="834645" y="255886"/>
                  <a:pt x="829530" y="263569"/>
                  <a:pt x="821644" y="265155"/>
                </a:cubicBezTo>
                <a:cubicBezTo>
                  <a:pt x="819748" y="265536"/>
                  <a:pt x="817795" y="265536"/>
                  <a:pt x="815900" y="265155"/>
                </a:cubicBezTo>
                <a:lnTo>
                  <a:pt x="717030" y="265155"/>
                </a:lnTo>
                <a:cubicBezTo>
                  <a:pt x="709144" y="266740"/>
                  <a:pt x="701457" y="261629"/>
                  <a:pt x="699876" y="253739"/>
                </a:cubicBezTo>
                <a:cubicBezTo>
                  <a:pt x="698285" y="245848"/>
                  <a:pt x="703400" y="238165"/>
                  <a:pt x="711287" y="236580"/>
                </a:cubicBezTo>
                <a:close/>
                <a:moveTo>
                  <a:pt x="11703" y="236580"/>
                </a:moveTo>
                <a:lnTo>
                  <a:pt x="110573" y="236580"/>
                </a:lnTo>
                <a:cubicBezTo>
                  <a:pt x="118463" y="234994"/>
                  <a:pt x="126146" y="240105"/>
                  <a:pt x="127732" y="247995"/>
                </a:cubicBezTo>
                <a:cubicBezTo>
                  <a:pt x="129318" y="255886"/>
                  <a:pt x="124207" y="263569"/>
                  <a:pt x="116316" y="265155"/>
                </a:cubicBezTo>
                <a:cubicBezTo>
                  <a:pt x="114421" y="265536"/>
                  <a:pt x="112468" y="265536"/>
                  <a:pt x="110573" y="265155"/>
                </a:cubicBezTo>
                <a:lnTo>
                  <a:pt x="11703" y="265155"/>
                </a:lnTo>
                <a:cubicBezTo>
                  <a:pt x="3813" y="263569"/>
                  <a:pt x="-1298" y="255886"/>
                  <a:pt x="288" y="247995"/>
                </a:cubicBezTo>
                <a:cubicBezTo>
                  <a:pt x="1445" y="242237"/>
                  <a:pt x="5945" y="237737"/>
                  <a:pt x="11703" y="236580"/>
                </a:cubicBezTo>
                <a:close/>
                <a:moveTo>
                  <a:pt x="415469" y="104181"/>
                </a:moveTo>
                <a:cubicBezTo>
                  <a:pt x="409887" y="103797"/>
                  <a:pt x="404418" y="105887"/>
                  <a:pt x="400515" y="109896"/>
                </a:cubicBezTo>
                <a:cubicBezTo>
                  <a:pt x="396226" y="115276"/>
                  <a:pt x="394148" y="122088"/>
                  <a:pt x="394705" y="128946"/>
                </a:cubicBezTo>
                <a:cubicBezTo>
                  <a:pt x="394705" y="137519"/>
                  <a:pt x="395371" y="152092"/>
                  <a:pt x="396705" y="172285"/>
                </a:cubicBezTo>
                <a:lnTo>
                  <a:pt x="403658" y="277441"/>
                </a:lnTo>
                <a:cubicBezTo>
                  <a:pt x="404105" y="286236"/>
                  <a:pt x="405903" y="294911"/>
                  <a:pt x="408992" y="303159"/>
                </a:cubicBezTo>
                <a:cubicBezTo>
                  <a:pt x="409563" y="304397"/>
                  <a:pt x="409849" y="304968"/>
                  <a:pt x="412707" y="304968"/>
                </a:cubicBezTo>
                <a:cubicBezTo>
                  <a:pt x="415564" y="304968"/>
                  <a:pt x="415850" y="304968"/>
                  <a:pt x="416803" y="302492"/>
                </a:cubicBezTo>
                <a:cubicBezTo>
                  <a:pt x="419971" y="294670"/>
                  <a:pt x="421745" y="286352"/>
                  <a:pt x="422041" y="277917"/>
                </a:cubicBezTo>
                <a:lnTo>
                  <a:pt x="431566" y="169428"/>
                </a:lnTo>
                <a:cubicBezTo>
                  <a:pt x="432519" y="159903"/>
                  <a:pt x="432995" y="150378"/>
                  <a:pt x="432995" y="140853"/>
                </a:cubicBezTo>
                <a:cubicBezTo>
                  <a:pt x="433666" y="130107"/>
                  <a:pt x="431975" y="119346"/>
                  <a:pt x="428042" y="109325"/>
                </a:cubicBezTo>
                <a:cubicBezTo>
                  <a:pt x="427280" y="107801"/>
                  <a:pt x="425565" y="104181"/>
                  <a:pt x="415469" y="104181"/>
                </a:cubicBezTo>
                <a:close/>
                <a:moveTo>
                  <a:pt x="415850" y="77226"/>
                </a:moveTo>
                <a:cubicBezTo>
                  <a:pt x="431681" y="75566"/>
                  <a:pt x="446874" y="83923"/>
                  <a:pt x="453950" y="98181"/>
                </a:cubicBezTo>
                <a:cubicBezTo>
                  <a:pt x="459831" y="112008"/>
                  <a:pt x="462501" y="126988"/>
                  <a:pt x="461760" y="141996"/>
                </a:cubicBezTo>
                <a:cubicBezTo>
                  <a:pt x="461783" y="152304"/>
                  <a:pt x="461243" y="162607"/>
                  <a:pt x="460141" y="172857"/>
                </a:cubicBezTo>
                <a:lnTo>
                  <a:pt x="450616" y="280965"/>
                </a:lnTo>
                <a:cubicBezTo>
                  <a:pt x="450150" y="292912"/>
                  <a:pt x="447469" y="304668"/>
                  <a:pt x="442710" y="315636"/>
                </a:cubicBezTo>
                <a:cubicBezTo>
                  <a:pt x="437040" y="326829"/>
                  <a:pt x="425225" y="333543"/>
                  <a:pt x="412707" y="332686"/>
                </a:cubicBezTo>
                <a:lnTo>
                  <a:pt x="413183" y="333067"/>
                </a:lnTo>
                <a:cubicBezTo>
                  <a:pt x="400622" y="333591"/>
                  <a:pt x="389022" y="326374"/>
                  <a:pt x="383941" y="314874"/>
                </a:cubicBezTo>
                <a:cubicBezTo>
                  <a:pt x="379471" y="303719"/>
                  <a:pt x="376834" y="291914"/>
                  <a:pt x="376131" y="279918"/>
                </a:cubicBezTo>
                <a:lnTo>
                  <a:pt x="369082" y="175143"/>
                </a:lnTo>
                <a:cubicBezTo>
                  <a:pt x="367749" y="154092"/>
                  <a:pt x="367082" y="139329"/>
                  <a:pt x="367082" y="129994"/>
                </a:cubicBezTo>
                <a:cubicBezTo>
                  <a:pt x="366395" y="116042"/>
                  <a:pt x="371180" y="102373"/>
                  <a:pt x="380417" y="91894"/>
                </a:cubicBezTo>
                <a:cubicBezTo>
                  <a:pt x="389610" y="82195"/>
                  <a:pt x="402492" y="76862"/>
                  <a:pt x="415850" y="77226"/>
                </a:cubicBezTo>
                <a:close/>
                <a:moveTo>
                  <a:pt x="59869" y="55658"/>
                </a:moveTo>
                <a:cubicBezTo>
                  <a:pt x="63463" y="54736"/>
                  <a:pt x="67408" y="55185"/>
                  <a:pt x="70854" y="57223"/>
                </a:cubicBezTo>
                <a:lnTo>
                  <a:pt x="155912" y="107611"/>
                </a:lnTo>
                <a:cubicBezTo>
                  <a:pt x="155947" y="107631"/>
                  <a:pt x="155983" y="107651"/>
                  <a:pt x="156017" y="107672"/>
                </a:cubicBezTo>
                <a:cubicBezTo>
                  <a:pt x="162888" y="111761"/>
                  <a:pt x="165145" y="120646"/>
                  <a:pt x="161056" y="127518"/>
                </a:cubicBezTo>
                <a:cubicBezTo>
                  <a:pt x="156933" y="134374"/>
                  <a:pt x="148077" y="136663"/>
                  <a:pt x="141148" y="132661"/>
                </a:cubicBezTo>
                <a:lnTo>
                  <a:pt x="56090" y="82179"/>
                </a:lnTo>
                <a:cubicBezTo>
                  <a:pt x="49199" y="78102"/>
                  <a:pt x="46918" y="69210"/>
                  <a:pt x="50994" y="62319"/>
                </a:cubicBezTo>
                <a:cubicBezTo>
                  <a:pt x="53032" y="58873"/>
                  <a:pt x="56275" y="56580"/>
                  <a:pt x="59869" y="55658"/>
                </a:cubicBezTo>
                <a:close/>
                <a:moveTo>
                  <a:pt x="767733" y="55658"/>
                </a:moveTo>
                <a:cubicBezTo>
                  <a:pt x="771327" y="56580"/>
                  <a:pt x="774571" y="58873"/>
                  <a:pt x="776609" y="62319"/>
                </a:cubicBezTo>
                <a:cubicBezTo>
                  <a:pt x="780685" y="69210"/>
                  <a:pt x="778399" y="78102"/>
                  <a:pt x="771513" y="82179"/>
                </a:cubicBezTo>
                <a:lnTo>
                  <a:pt x="686454" y="132661"/>
                </a:lnTo>
                <a:cubicBezTo>
                  <a:pt x="679530" y="136663"/>
                  <a:pt x="670672" y="134374"/>
                  <a:pt x="666547" y="127518"/>
                </a:cubicBezTo>
                <a:cubicBezTo>
                  <a:pt x="662461" y="120646"/>
                  <a:pt x="664718" y="111761"/>
                  <a:pt x="671586" y="107672"/>
                </a:cubicBezTo>
                <a:cubicBezTo>
                  <a:pt x="671624" y="107651"/>
                  <a:pt x="671653" y="107631"/>
                  <a:pt x="671691" y="107611"/>
                </a:cubicBezTo>
                <a:lnTo>
                  <a:pt x="756749" y="57223"/>
                </a:lnTo>
                <a:cubicBezTo>
                  <a:pt x="760193" y="55185"/>
                  <a:pt x="764138" y="54736"/>
                  <a:pt x="767733" y="55658"/>
                </a:cubicBezTo>
                <a:close/>
                <a:moveTo>
                  <a:pt x="435820" y="30206"/>
                </a:moveTo>
                <a:cubicBezTo>
                  <a:pt x="414657" y="28060"/>
                  <a:pt x="393133" y="28943"/>
                  <a:pt x="371941" y="32993"/>
                </a:cubicBezTo>
                <a:cubicBezTo>
                  <a:pt x="343685" y="38392"/>
                  <a:pt x="316021" y="49420"/>
                  <a:pt x="290596" y="66405"/>
                </a:cubicBezTo>
                <a:cubicBezTo>
                  <a:pt x="188895" y="134344"/>
                  <a:pt x="161525" y="271866"/>
                  <a:pt x="229465" y="373567"/>
                </a:cubicBezTo>
                <a:cubicBezTo>
                  <a:pt x="245628" y="397763"/>
                  <a:pt x="266401" y="418536"/>
                  <a:pt x="290596" y="434699"/>
                </a:cubicBezTo>
                <a:cubicBezTo>
                  <a:pt x="294650" y="437387"/>
                  <a:pt x="297084" y="441931"/>
                  <a:pt x="297073" y="446796"/>
                </a:cubicBezTo>
                <a:lnTo>
                  <a:pt x="297073" y="472132"/>
                </a:lnTo>
                <a:lnTo>
                  <a:pt x="308789" y="472132"/>
                </a:lnTo>
                <a:lnTo>
                  <a:pt x="518339" y="472132"/>
                </a:lnTo>
                <a:lnTo>
                  <a:pt x="518529" y="472132"/>
                </a:lnTo>
                <a:lnTo>
                  <a:pt x="530150" y="472132"/>
                </a:lnTo>
                <a:lnTo>
                  <a:pt x="530150" y="446796"/>
                </a:lnTo>
                <a:cubicBezTo>
                  <a:pt x="530140" y="441931"/>
                  <a:pt x="532569" y="437387"/>
                  <a:pt x="536627" y="434699"/>
                </a:cubicBezTo>
                <a:cubicBezTo>
                  <a:pt x="638325" y="366759"/>
                  <a:pt x="665700" y="229238"/>
                  <a:pt x="597758" y="127537"/>
                </a:cubicBezTo>
                <a:cubicBezTo>
                  <a:pt x="559541" y="70330"/>
                  <a:pt x="499309" y="36641"/>
                  <a:pt x="435820" y="30206"/>
                </a:cubicBezTo>
                <a:close/>
                <a:moveTo>
                  <a:pt x="425497" y="263"/>
                </a:moveTo>
                <a:cubicBezTo>
                  <a:pt x="473697" y="2472"/>
                  <a:pt x="521776" y="18602"/>
                  <a:pt x="563392" y="49583"/>
                </a:cubicBezTo>
                <a:cubicBezTo>
                  <a:pt x="674368" y="132200"/>
                  <a:pt x="697361" y="289137"/>
                  <a:pt x="614741" y="400114"/>
                </a:cubicBezTo>
                <a:cubicBezTo>
                  <a:pt x="600206" y="419633"/>
                  <a:pt x="582909" y="436931"/>
                  <a:pt x="563392" y="451463"/>
                </a:cubicBezTo>
                <a:lnTo>
                  <a:pt x="559391" y="454511"/>
                </a:lnTo>
                <a:lnTo>
                  <a:pt x="559391" y="485753"/>
                </a:lnTo>
                <a:lnTo>
                  <a:pt x="562821" y="488706"/>
                </a:lnTo>
                <a:cubicBezTo>
                  <a:pt x="590576" y="512907"/>
                  <a:pt x="593453" y="555025"/>
                  <a:pt x="569250" y="582774"/>
                </a:cubicBezTo>
                <a:cubicBezTo>
                  <a:pt x="568707" y="583403"/>
                  <a:pt x="568155" y="584022"/>
                  <a:pt x="567583" y="584622"/>
                </a:cubicBezTo>
                <a:lnTo>
                  <a:pt x="561201" y="591385"/>
                </a:lnTo>
                <a:lnTo>
                  <a:pt x="567583" y="598243"/>
                </a:lnTo>
                <a:cubicBezTo>
                  <a:pt x="592843" y="625037"/>
                  <a:pt x="591596" y="667233"/>
                  <a:pt x="564802" y="692493"/>
                </a:cubicBezTo>
                <a:cubicBezTo>
                  <a:pt x="557315" y="699560"/>
                  <a:pt x="548285" y="704790"/>
                  <a:pt x="538437" y="707781"/>
                </a:cubicBezTo>
                <a:lnTo>
                  <a:pt x="532531" y="709590"/>
                </a:lnTo>
                <a:lnTo>
                  <a:pt x="531579" y="715686"/>
                </a:lnTo>
                <a:cubicBezTo>
                  <a:pt x="522244" y="773455"/>
                  <a:pt x="472268" y="815832"/>
                  <a:pt x="413754" y="815604"/>
                </a:cubicBezTo>
                <a:cubicBezTo>
                  <a:pt x="355276" y="815794"/>
                  <a:pt x="305349" y="773417"/>
                  <a:pt x="296025" y="715686"/>
                </a:cubicBezTo>
                <a:lnTo>
                  <a:pt x="295073" y="709590"/>
                </a:lnTo>
                <a:lnTo>
                  <a:pt x="289167" y="707781"/>
                </a:lnTo>
                <a:cubicBezTo>
                  <a:pt x="253931" y="697084"/>
                  <a:pt x="234038" y="659851"/>
                  <a:pt x="244735" y="624608"/>
                </a:cubicBezTo>
                <a:cubicBezTo>
                  <a:pt x="247726" y="614759"/>
                  <a:pt x="252958" y="605739"/>
                  <a:pt x="260021" y="598243"/>
                </a:cubicBezTo>
                <a:lnTo>
                  <a:pt x="266403" y="591385"/>
                </a:lnTo>
                <a:lnTo>
                  <a:pt x="260021" y="584622"/>
                </a:lnTo>
                <a:cubicBezTo>
                  <a:pt x="234801" y="557790"/>
                  <a:pt x="236108" y="515595"/>
                  <a:pt x="262939" y="490374"/>
                </a:cubicBezTo>
                <a:cubicBezTo>
                  <a:pt x="263544" y="489807"/>
                  <a:pt x="264158" y="489250"/>
                  <a:pt x="264783" y="488706"/>
                </a:cubicBezTo>
                <a:lnTo>
                  <a:pt x="268212" y="485753"/>
                </a:lnTo>
                <a:lnTo>
                  <a:pt x="268212" y="454511"/>
                </a:lnTo>
                <a:lnTo>
                  <a:pt x="264212" y="451463"/>
                </a:lnTo>
                <a:cubicBezTo>
                  <a:pt x="153236" y="368847"/>
                  <a:pt x="130246" y="211909"/>
                  <a:pt x="212862" y="100933"/>
                </a:cubicBezTo>
                <a:cubicBezTo>
                  <a:pt x="254170" y="45445"/>
                  <a:pt x="314059" y="11953"/>
                  <a:pt x="377492" y="2661"/>
                </a:cubicBezTo>
                <a:cubicBezTo>
                  <a:pt x="393351" y="338"/>
                  <a:pt x="409431" y="-473"/>
                  <a:pt x="425497" y="26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58454" y="3238813"/>
            <a:ext cx="4715748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Anomaly Detection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58454" y="4109786"/>
            <a:ext cx="4715748" cy="17784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Purview's anomaly detection feature identifies unusual activities within data environments, helping institutions quickly respond to potential security threats.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7893162" y="1411004"/>
            <a:ext cx="1739622" cy="1720381"/>
          </a:xfrm>
          <a:custGeom>
            <a:avLst/>
            <a:gdLst>
              <a:gd name="connsiteX0" fmla="*/ 1305961 w 1739622"/>
              <a:gd name="connsiteY0" fmla="*/ 0 h 1720381"/>
              <a:gd name="connsiteX1" fmla="*/ 1666006 w 1739622"/>
              <a:gd name="connsiteY1" fmla="*/ 604361 h 1720381"/>
              <a:gd name="connsiteX2" fmla="*/ 1196995 w 1739622"/>
              <a:gd name="connsiteY2" fmla="*/ 1471136 h 1720381"/>
              <a:gd name="connsiteX3" fmla="*/ 542627 w 1739622"/>
              <a:gd name="connsiteY3" fmla="*/ 1471136 h 1720381"/>
              <a:gd name="connsiteX4" fmla="*/ 73617 w 1739622"/>
              <a:gd name="connsiteY4" fmla="*/ 604361 h 1720381"/>
              <a:gd name="connsiteX5" fmla="*/ 433661 w 1739622"/>
              <a:gd name="connsiteY5" fmla="*/ 0 h 1720381"/>
            </a:gdLst>
            <a:ahLst/>
            <a:cxnLst/>
            <a:rect l="l" t="t" r="r" b="b"/>
            <a:pathLst>
              <a:path w="1739622" h="1720381">
                <a:moveTo>
                  <a:pt x="1305961" y="0"/>
                </a:moveTo>
                <a:cubicBezTo>
                  <a:pt x="1684199" y="0"/>
                  <a:pt x="1846124" y="271939"/>
                  <a:pt x="1666006" y="604361"/>
                </a:cubicBezTo>
                <a:lnTo>
                  <a:pt x="1196995" y="1471136"/>
                </a:lnTo>
                <a:cubicBezTo>
                  <a:pt x="1017068" y="1803464"/>
                  <a:pt x="722555" y="1803464"/>
                  <a:pt x="542627" y="1471136"/>
                </a:cubicBezTo>
                <a:lnTo>
                  <a:pt x="73617" y="604361"/>
                </a:lnTo>
                <a:cubicBezTo>
                  <a:pt x="-106501" y="271939"/>
                  <a:pt x="55424" y="0"/>
                  <a:pt x="433661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36268" y="1729651"/>
            <a:ext cx="853409" cy="749960"/>
          </a:xfrm>
          <a:custGeom>
            <a:avLst/>
            <a:gdLst>
              <a:gd name="connsiteX0" fmla="*/ 189069 w 853409"/>
              <a:gd name="connsiteY0" fmla="*/ 520598 h 749960"/>
              <a:gd name="connsiteX1" fmla="*/ 138586 w 853409"/>
              <a:gd name="connsiteY1" fmla="*/ 570985 h 749960"/>
              <a:gd name="connsiteX2" fmla="*/ 84675 w 853409"/>
              <a:gd name="connsiteY2" fmla="*/ 599465 h 749960"/>
              <a:gd name="connsiteX3" fmla="*/ 84675 w 853409"/>
              <a:gd name="connsiteY3" fmla="*/ 720623 h 749960"/>
              <a:gd name="connsiteX4" fmla="*/ 85246 w 853409"/>
              <a:gd name="connsiteY4" fmla="*/ 720623 h 749960"/>
              <a:gd name="connsiteX5" fmla="*/ 188593 w 853409"/>
              <a:gd name="connsiteY5" fmla="*/ 720623 h 749960"/>
              <a:gd name="connsiteX6" fmla="*/ 189069 w 853409"/>
              <a:gd name="connsiteY6" fmla="*/ 720623 h 749960"/>
              <a:gd name="connsiteX7" fmla="*/ 269460 w 853409"/>
              <a:gd name="connsiteY7" fmla="*/ 518503 h 749960"/>
              <a:gd name="connsiteX8" fmla="*/ 269460 w 853409"/>
              <a:gd name="connsiteY8" fmla="*/ 720623 h 749960"/>
              <a:gd name="connsiteX9" fmla="*/ 269936 w 853409"/>
              <a:gd name="connsiteY9" fmla="*/ 720623 h 749960"/>
              <a:gd name="connsiteX10" fmla="*/ 373282 w 853409"/>
              <a:gd name="connsiteY10" fmla="*/ 720623 h 749960"/>
              <a:gd name="connsiteX11" fmla="*/ 373759 w 853409"/>
              <a:gd name="connsiteY11" fmla="*/ 720623 h 749960"/>
              <a:gd name="connsiteX12" fmla="*/ 373759 w 853409"/>
              <a:gd name="connsiteY12" fmla="*/ 594322 h 749960"/>
              <a:gd name="connsiteX13" fmla="*/ 315846 w 853409"/>
              <a:gd name="connsiteY13" fmla="*/ 564890 h 749960"/>
              <a:gd name="connsiteX14" fmla="*/ 558544 w 853409"/>
              <a:gd name="connsiteY14" fmla="*/ 470878 h 749960"/>
              <a:gd name="connsiteX15" fmla="*/ 464627 w 853409"/>
              <a:gd name="connsiteY15" fmla="*/ 564699 h 749960"/>
              <a:gd name="connsiteX16" fmla="*/ 454150 w 853409"/>
              <a:gd name="connsiteY16" fmla="*/ 573843 h 749960"/>
              <a:gd name="connsiteX17" fmla="*/ 454150 w 853409"/>
              <a:gd name="connsiteY17" fmla="*/ 720623 h 749960"/>
              <a:gd name="connsiteX18" fmla="*/ 454626 w 853409"/>
              <a:gd name="connsiteY18" fmla="*/ 720623 h 749960"/>
              <a:gd name="connsiteX19" fmla="*/ 558068 w 853409"/>
              <a:gd name="connsiteY19" fmla="*/ 720623 h 749960"/>
              <a:gd name="connsiteX20" fmla="*/ 558544 w 853409"/>
              <a:gd name="connsiteY20" fmla="*/ 720623 h 749960"/>
              <a:gd name="connsiteX21" fmla="*/ 217929 w 853409"/>
              <a:gd name="connsiteY21" fmla="*/ 450494 h 749960"/>
              <a:gd name="connsiteX22" fmla="*/ 217929 w 853409"/>
              <a:gd name="connsiteY22" fmla="*/ 720623 h 749960"/>
              <a:gd name="connsiteX23" fmla="*/ 188593 w 853409"/>
              <a:gd name="connsiteY23" fmla="*/ 749960 h 749960"/>
              <a:gd name="connsiteX24" fmla="*/ 85246 w 853409"/>
              <a:gd name="connsiteY24" fmla="*/ 749960 h 749960"/>
              <a:gd name="connsiteX25" fmla="*/ 55814 w 853409"/>
              <a:gd name="connsiteY25" fmla="*/ 720623 h 749960"/>
              <a:gd name="connsiteX26" fmla="*/ 55814 w 853409"/>
              <a:gd name="connsiteY26" fmla="*/ 573462 h 749960"/>
              <a:gd name="connsiteX27" fmla="*/ 69339 w 853409"/>
              <a:gd name="connsiteY27" fmla="*/ 572509 h 749960"/>
              <a:gd name="connsiteX28" fmla="*/ 118203 w 853409"/>
              <a:gd name="connsiteY28" fmla="*/ 550125 h 749960"/>
              <a:gd name="connsiteX29" fmla="*/ 240599 w 853409"/>
              <a:gd name="connsiteY29" fmla="*/ 448875 h 749960"/>
              <a:gd name="connsiteX30" fmla="*/ 335849 w 853409"/>
              <a:gd name="connsiteY30" fmla="*/ 544125 h 749960"/>
              <a:gd name="connsiteX31" fmla="*/ 388522 w 853409"/>
              <a:gd name="connsiteY31" fmla="*/ 567175 h 749960"/>
              <a:gd name="connsiteX32" fmla="*/ 402619 w 853409"/>
              <a:gd name="connsiteY32" fmla="*/ 567175 h 749960"/>
              <a:gd name="connsiteX33" fmla="*/ 402619 w 853409"/>
              <a:gd name="connsiteY33" fmla="*/ 720814 h 749960"/>
              <a:gd name="connsiteX34" fmla="*/ 373282 w 853409"/>
              <a:gd name="connsiteY34" fmla="*/ 749960 h 749960"/>
              <a:gd name="connsiteX35" fmla="*/ 269936 w 853409"/>
              <a:gd name="connsiteY35" fmla="*/ 749960 h 749960"/>
              <a:gd name="connsiteX36" fmla="*/ 240599 w 853409"/>
              <a:gd name="connsiteY36" fmla="*/ 720623 h 749960"/>
              <a:gd name="connsiteX37" fmla="*/ 587119 w 853409"/>
              <a:gd name="connsiteY37" fmla="*/ 402012 h 749960"/>
              <a:gd name="connsiteX38" fmla="*/ 587119 w 853409"/>
              <a:gd name="connsiteY38" fmla="*/ 721385 h 749960"/>
              <a:gd name="connsiteX39" fmla="*/ 558068 w 853409"/>
              <a:gd name="connsiteY39" fmla="*/ 749960 h 749960"/>
              <a:gd name="connsiteX40" fmla="*/ 454626 w 853409"/>
              <a:gd name="connsiteY40" fmla="*/ 749960 h 749960"/>
              <a:gd name="connsiteX41" fmla="*/ 425289 w 853409"/>
              <a:gd name="connsiteY41" fmla="*/ 720623 h 749960"/>
              <a:gd name="connsiteX42" fmla="*/ 425289 w 853409"/>
              <a:gd name="connsiteY42" fmla="*/ 558698 h 749960"/>
              <a:gd name="connsiteX43" fmla="*/ 431957 w 853409"/>
              <a:gd name="connsiteY43" fmla="*/ 554412 h 749960"/>
              <a:gd name="connsiteX44" fmla="*/ 444244 w 853409"/>
              <a:gd name="connsiteY44" fmla="*/ 544887 h 749960"/>
              <a:gd name="connsiteX45" fmla="*/ 742948 w 853409"/>
              <a:gd name="connsiteY45" fmla="*/ 285997 h 749960"/>
              <a:gd name="connsiteX46" fmla="*/ 638554 w 853409"/>
              <a:gd name="connsiteY46" fmla="*/ 390296 h 749960"/>
              <a:gd name="connsiteX47" fmla="*/ 638554 w 853409"/>
              <a:gd name="connsiteY47" fmla="*/ 720623 h 749960"/>
              <a:gd name="connsiteX48" fmla="*/ 639125 w 853409"/>
              <a:gd name="connsiteY48" fmla="*/ 720623 h 749960"/>
              <a:gd name="connsiteX49" fmla="*/ 742471 w 853409"/>
              <a:gd name="connsiteY49" fmla="*/ 720623 h 749960"/>
              <a:gd name="connsiteX50" fmla="*/ 742948 w 853409"/>
              <a:gd name="connsiteY50" fmla="*/ 720623 h 749960"/>
              <a:gd name="connsiteX51" fmla="*/ 750377 w 853409"/>
              <a:gd name="connsiteY51" fmla="*/ 235991 h 749960"/>
              <a:gd name="connsiteX52" fmla="*/ 774856 w 853409"/>
              <a:gd name="connsiteY52" fmla="*/ 256946 h 749960"/>
              <a:gd name="connsiteX53" fmla="*/ 771904 w 853409"/>
              <a:gd name="connsiteY53" fmla="*/ 720623 h 749960"/>
              <a:gd name="connsiteX54" fmla="*/ 742757 w 853409"/>
              <a:gd name="connsiteY54" fmla="*/ 749960 h 749960"/>
              <a:gd name="connsiteX55" fmla="*/ 639411 w 853409"/>
              <a:gd name="connsiteY55" fmla="*/ 749960 h 749960"/>
              <a:gd name="connsiteX56" fmla="*/ 610074 w 853409"/>
              <a:gd name="connsiteY56" fmla="*/ 720623 h 749960"/>
              <a:gd name="connsiteX57" fmla="*/ 610074 w 853409"/>
              <a:gd name="connsiteY57" fmla="*/ 380390 h 749960"/>
              <a:gd name="connsiteX58" fmla="*/ 807813 w 853409"/>
              <a:gd name="connsiteY58" fmla="*/ 29966 h 749960"/>
              <a:gd name="connsiteX59" fmla="*/ 736566 w 853409"/>
              <a:gd name="connsiteY59" fmla="*/ 33299 h 749960"/>
              <a:gd name="connsiteX60" fmla="*/ 663890 w 853409"/>
              <a:gd name="connsiteY60" fmla="*/ 36728 h 749960"/>
              <a:gd name="connsiteX61" fmla="*/ 651413 w 853409"/>
              <a:gd name="connsiteY61" fmla="*/ 40157 h 749960"/>
              <a:gd name="connsiteX62" fmla="*/ 649222 w 853409"/>
              <a:gd name="connsiteY62" fmla="*/ 43491 h 749960"/>
              <a:gd name="connsiteX63" fmla="*/ 653984 w 853409"/>
              <a:gd name="connsiteY63" fmla="*/ 57398 h 749960"/>
              <a:gd name="connsiteX64" fmla="*/ 666081 w 853409"/>
              <a:gd name="connsiteY64" fmla="*/ 69685 h 749960"/>
              <a:gd name="connsiteX65" fmla="*/ 691132 w 853409"/>
              <a:gd name="connsiteY65" fmla="*/ 94736 h 749960"/>
              <a:gd name="connsiteX66" fmla="*/ 701609 w 853409"/>
              <a:gd name="connsiteY66" fmla="*/ 104927 h 749960"/>
              <a:gd name="connsiteX67" fmla="*/ 390237 w 853409"/>
              <a:gd name="connsiteY67" fmla="*/ 416395 h 749960"/>
              <a:gd name="connsiteX68" fmla="*/ 249172 w 853409"/>
              <a:gd name="connsiteY68" fmla="*/ 274758 h 749960"/>
              <a:gd name="connsiteX69" fmla="*/ 229931 w 853409"/>
              <a:gd name="connsiteY69" fmla="*/ 266852 h 749960"/>
              <a:gd name="connsiteX70" fmla="*/ 210881 w 853409"/>
              <a:gd name="connsiteY70" fmla="*/ 274758 h 749960"/>
              <a:gd name="connsiteX71" fmla="*/ 36764 w 853409"/>
              <a:gd name="connsiteY71" fmla="*/ 448685 h 749960"/>
              <a:gd name="connsiteX72" fmla="*/ 36764 w 853409"/>
              <a:gd name="connsiteY72" fmla="*/ 486785 h 749960"/>
              <a:gd name="connsiteX73" fmla="*/ 44575 w 853409"/>
              <a:gd name="connsiteY73" fmla="*/ 494595 h 749960"/>
              <a:gd name="connsiteX74" fmla="*/ 63625 w 853409"/>
              <a:gd name="connsiteY74" fmla="*/ 502596 h 749960"/>
              <a:gd name="connsiteX75" fmla="*/ 82675 w 853409"/>
              <a:gd name="connsiteY75" fmla="*/ 494595 h 749960"/>
              <a:gd name="connsiteX76" fmla="*/ 229931 w 853409"/>
              <a:gd name="connsiteY76" fmla="*/ 348101 h 749960"/>
              <a:gd name="connsiteX77" fmla="*/ 370806 w 853409"/>
              <a:gd name="connsiteY77" fmla="*/ 488975 h 749960"/>
              <a:gd name="connsiteX78" fmla="*/ 389856 w 853409"/>
              <a:gd name="connsiteY78" fmla="*/ 496976 h 749960"/>
              <a:gd name="connsiteX79" fmla="*/ 408906 w 853409"/>
              <a:gd name="connsiteY79" fmla="*/ 488880 h 749960"/>
              <a:gd name="connsiteX80" fmla="*/ 747044 w 853409"/>
              <a:gd name="connsiteY80" fmla="*/ 150647 h 749960"/>
              <a:gd name="connsiteX81" fmla="*/ 794669 w 853409"/>
              <a:gd name="connsiteY81" fmla="*/ 198272 h 749960"/>
              <a:gd name="connsiteX82" fmla="*/ 804194 w 853409"/>
              <a:gd name="connsiteY82" fmla="*/ 204559 h 749960"/>
              <a:gd name="connsiteX83" fmla="*/ 809242 w 853409"/>
              <a:gd name="connsiteY83" fmla="*/ 203130 h 749960"/>
              <a:gd name="connsiteX84" fmla="*/ 817719 w 853409"/>
              <a:gd name="connsiteY84" fmla="*/ 185985 h 749960"/>
              <a:gd name="connsiteX85" fmla="*/ 821815 w 853409"/>
              <a:gd name="connsiteY85" fmla="*/ 100260 h 749960"/>
              <a:gd name="connsiteX86" fmla="*/ 824387 w 853409"/>
              <a:gd name="connsiteY86" fmla="*/ 45396 h 749960"/>
              <a:gd name="connsiteX87" fmla="*/ 821434 w 853409"/>
              <a:gd name="connsiteY87" fmla="*/ 33299 h 749960"/>
              <a:gd name="connsiteX88" fmla="*/ 810194 w 853409"/>
              <a:gd name="connsiteY88" fmla="*/ 29966 h 749960"/>
              <a:gd name="connsiteX89" fmla="*/ 807146 w 853409"/>
              <a:gd name="connsiteY89" fmla="*/ 57 h 749960"/>
              <a:gd name="connsiteX90" fmla="*/ 810004 w 853409"/>
              <a:gd name="connsiteY90" fmla="*/ 57 h 749960"/>
              <a:gd name="connsiteX91" fmla="*/ 842294 w 853409"/>
              <a:gd name="connsiteY91" fmla="*/ 12535 h 749960"/>
              <a:gd name="connsiteX92" fmla="*/ 853152 w 853409"/>
              <a:gd name="connsiteY92" fmla="*/ 46063 h 749960"/>
              <a:gd name="connsiteX93" fmla="*/ 850580 w 853409"/>
              <a:gd name="connsiteY93" fmla="*/ 100927 h 749960"/>
              <a:gd name="connsiteX94" fmla="*/ 846580 w 853409"/>
              <a:gd name="connsiteY94" fmla="*/ 186652 h 749960"/>
              <a:gd name="connsiteX95" fmla="*/ 833340 w 853409"/>
              <a:gd name="connsiteY95" fmla="*/ 220180 h 749960"/>
              <a:gd name="connsiteX96" fmla="*/ 823148 w 853409"/>
              <a:gd name="connsiteY96" fmla="*/ 227800 h 749960"/>
              <a:gd name="connsiteX97" fmla="*/ 804098 w 853409"/>
              <a:gd name="connsiteY97" fmla="*/ 232848 h 749960"/>
              <a:gd name="connsiteX98" fmla="*/ 774095 w 853409"/>
              <a:gd name="connsiteY98" fmla="*/ 218180 h 749960"/>
              <a:gd name="connsiteX99" fmla="*/ 747234 w 853409"/>
              <a:gd name="connsiteY99" fmla="*/ 191319 h 749960"/>
              <a:gd name="connsiteX100" fmla="*/ 429766 w 853409"/>
              <a:gd name="connsiteY100" fmla="*/ 509168 h 749960"/>
              <a:gd name="connsiteX101" fmla="*/ 390046 w 853409"/>
              <a:gd name="connsiteY101" fmla="*/ 525647 h 749960"/>
              <a:gd name="connsiteX102" fmla="*/ 350422 w 853409"/>
              <a:gd name="connsiteY102" fmla="*/ 509168 h 749960"/>
              <a:gd name="connsiteX103" fmla="*/ 229931 w 853409"/>
              <a:gd name="connsiteY103" fmla="*/ 388677 h 749960"/>
              <a:gd name="connsiteX104" fmla="*/ 103344 w 853409"/>
              <a:gd name="connsiteY104" fmla="*/ 515264 h 749960"/>
              <a:gd name="connsiteX105" fmla="*/ 63815 w 853409"/>
              <a:gd name="connsiteY105" fmla="*/ 531743 h 749960"/>
              <a:gd name="connsiteX106" fmla="*/ 24191 w 853409"/>
              <a:gd name="connsiteY106" fmla="*/ 515264 h 749960"/>
              <a:gd name="connsiteX107" fmla="*/ 16381 w 853409"/>
              <a:gd name="connsiteY107" fmla="*/ 507454 h 749960"/>
              <a:gd name="connsiteX108" fmla="*/ 16381 w 853409"/>
              <a:gd name="connsiteY108" fmla="*/ 428301 h 749960"/>
              <a:gd name="connsiteX109" fmla="*/ 190879 w 853409"/>
              <a:gd name="connsiteY109" fmla="*/ 254375 h 749960"/>
              <a:gd name="connsiteX110" fmla="*/ 270127 w 853409"/>
              <a:gd name="connsiteY110" fmla="*/ 254375 h 749960"/>
              <a:gd name="connsiteX111" fmla="*/ 390523 w 853409"/>
              <a:gd name="connsiteY111" fmla="*/ 374866 h 749960"/>
              <a:gd name="connsiteX112" fmla="*/ 660842 w 853409"/>
              <a:gd name="connsiteY112" fmla="*/ 104356 h 749960"/>
              <a:gd name="connsiteX113" fmla="*/ 645793 w 853409"/>
              <a:gd name="connsiteY113" fmla="*/ 89116 h 749960"/>
              <a:gd name="connsiteX114" fmla="*/ 633791 w 853409"/>
              <a:gd name="connsiteY114" fmla="*/ 76924 h 749960"/>
              <a:gd name="connsiteX115" fmla="*/ 623314 w 853409"/>
              <a:gd name="connsiteY115" fmla="*/ 30728 h 749960"/>
              <a:gd name="connsiteX116" fmla="*/ 631505 w 853409"/>
              <a:gd name="connsiteY116" fmla="*/ 18631 h 749960"/>
              <a:gd name="connsiteX117" fmla="*/ 662842 w 853409"/>
              <a:gd name="connsiteY117" fmla="*/ 6820 h 749960"/>
              <a:gd name="connsiteX118" fmla="*/ 735613 w 853409"/>
              <a:gd name="connsiteY118" fmla="*/ 3391 h 749960"/>
            </a:gdLst>
            <a:ahLst/>
            <a:cxnLst/>
            <a:rect l="l" t="t" r="r" b="b"/>
            <a:pathLst>
              <a:path w="853409" h="749960">
                <a:moveTo>
                  <a:pt x="189069" y="520598"/>
                </a:moveTo>
                <a:lnTo>
                  <a:pt x="138586" y="570985"/>
                </a:lnTo>
                <a:cubicBezTo>
                  <a:pt x="123832" y="585613"/>
                  <a:pt x="105068" y="595526"/>
                  <a:pt x="84675" y="599465"/>
                </a:cubicBezTo>
                <a:lnTo>
                  <a:pt x="84675" y="720623"/>
                </a:lnTo>
                <a:cubicBezTo>
                  <a:pt x="84856" y="720728"/>
                  <a:pt x="85065" y="720728"/>
                  <a:pt x="85246" y="720623"/>
                </a:cubicBezTo>
                <a:lnTo>
                  <a:pt x="188593" y="720623"/>
                </a:lnTo>
                <a:cubicBezTo>
                  <a:pt x="188735" y="720709"/>
                  <a:pt x="188926" y="720709"/>
                  <a:pt x="189069" y="720623"/>
                </a:cubicBezTo>
                <a:close/>
                <a:moveTo>
                  <a:pt x="269460" y="518503"/>
                </a:moveTo>
                <a:lnTo>
                  <a:pt x="269460" y="720623"/>
                </a:lnTo>
                <a:cubicBezTo>
                  <a:pt x="269460" y="720623"/>
                  <a:pt x="269460" y="720623"/>
                  <a:pt x="269936" y="720623"/>
                </a:cubicBezTo>
                <a:lnTo>
                  <a:pt x="373282" y="720623"/>
                </a:lnTo>
                <a:cubicBezTo>
                  <a:pt x="373425" y="720709"/>
                  <a:pt x="373616" y="720709"/>
                  <a:pt x="373759" y="720623"/>
                </a:cubicBezTo>
                <a:lnTo>
                  <a:pt x="373759" y="594322"/>
                </a:lnTo>
                <a:cubicBezTo>
                  <a:pt x="351822" y="590895"/>
                  <a:pt x="331544" y="580588"/>
                  <a:pt x="315846" y="564890"/>
                </a:cubicBezTo>
                <a:close/>
                <a:moveTo>
                  <a:pt x="558544" y="470878"/>
                </a:moveTo>
                <a:lnTo>
                  <a:pt x="464627" y="564699"/>
                </a:lnTo>
                <a:cubicBezTo>
                  <a:pt x="461389" y="568022"/>
                  <a:pt x="457884" y="571080"/>
                  <a:pt x="454150" y="573843"/>
                </a:cubicBezTo>
                <a:lnTo>
                  <a:pt x="454150" y="720623"/>
                </a:lnTo>
                <a:cubicBezTo>
                  <a:pt x="454150" y="720623"/>
                  <a:pt x="454150" y="720623"/>
                  <a:pt x="454626" y="720623"/>
                </a:cubicBezTo>
                <a:lnTo>
                  <a:pt x="558068" y="720623"/>
                </a:lnTo>
                <a:cubicBezTo>
                  <a:pt x="558068" y="720623"/>
                  <a:pt x="558544" y="720623"/>
                  <a:pt x="558544" y="720623"/>
                </a:cubicBezTo>
                <a:close/>
                <a:moveTo>
                  <a:pt x="217929" y="450494"/>
                </a:moveTo>
                <a:lnTo>
                  <a:pt x="217929" y="720623"/>
                </a:lnTo>
                <a:cubicBezTo>
                  <a:pt x="217882" y="736806"/>
                  <a:pt x="204776" y="749912"/>
                  <a:pt x="188593" y="749960"/>
                </a:cubicBezTo>
                <a:lnTo>
                  <a:pt x="85246" y="749960"/>
                </a:lnTo>
                <a:cubicBezTo>
                  <a:pt x="69054" y="749912"/>
                  <a:pt x="55919" y="736815"/>
                  <a:pt x="55814" y="720623"/>
                </a:cubicBezTo>
                <a:lnTo>
                  <a:pt x="55814" y="573462"/>
                </a:lnTo>
                <a:lnTo>
                  <a:pt x="69339" y="572509"/>
                </a:lnTo>
                <a:cubicBezTo>
                  <a:pt x="87808" y="571230"/>
                  <a:pt x="105173" y="563274"/>
                  <a:pt x="118203" y="550125"/>
                </a:cubicBezTo>
                <a:close/>
                <a:moveTo>
                  <a:pt x="240599" y="448875"/>
                </a:moveTo>
                <a:lnTo>
                  <a:pt x="335849" y="544125"/>
                </a:lnTo>
                <a:cubicBezTo>
                  <a:pt x="349727" y="558392"/>
                  <a:pt x="368625" y="566665"/>
                  <a:pt x="388522" y="567175"/>
                </a:cubicBezTo>
                <a:lnTo>
                  <a:pt x="402619" y="567175"/>
                </a:lnTo>
                <a:lnTo>
                  <a:pt x="402619" y="720814"/>
                </a:lnTo>
                <a:cubicBezTo>
                  <a:pt x="402467" y="736921"/>
                  <a:pt x="389389" y="749913"/>
                  <a:pt x="373282" y="749960"/>
                </a:cubicBezTo>
                <a:lnTo>
                  <a:pt x="269936" y="749960"/>
                </a:lnTo>
                <a:cubicBezTo>
                  <a:pt x="253753" y="749913"/>
                  <a:pt x="240647" y="736806"/>
                  <a:pt x="240599" y="720623"/>
                </a:cubicBezTo>
                <a:close/>
                <a:moveTo>
                  <a:pt x="587119" y="402012"/>
                </a:moveTo>
                <a:lnTo>
                  <a:pt x="587119" y="721385"/>
                </a:lnTo>
                <a:cubicBezTo>
                  <a:pt x="586662" y="737159"/>
                  <a:pt x="573841" y="749760"/>
                  <a:pt x="558068" y="749960"/>
                </a:cubicBezTo>
                <a:lnTo>
                  <a:pt x="454626" y="749960"/>
                </a:lnTo>
                <a:cubicBezTo>
                  <a:pt x="438443" y="749913"/>
                  <a:pt x="425337" y="736806"/>
                  <a:pt x="425289" y="720623"/>
                </a:cubicBezTo>
                <a:lnTo>
                  <a:pt x="425289" y="558698"/>
                </a:lnTo>
                <a:lnTo>
                  <a:pt x="431957" y="554412"/>
                </a:lnTo>
                <a:cubicBezTo>
                  <a:pt x="436376" y="551679"/>
                  <a:pt x="440491" y="548486"/>
                  <a:pt x="444244" y="544887"/>
                </a:cubicBezTo>
                <a:close/>
                <a:moveTo>
                  <a:pt x="742948" y="285997"/>
                </a:moveTo>
                <a:lnTo>
                  <a:pt x="638554" y="390296"/>
                </a:lnTo>
                <a:lnTo>
                  <a:pt x="638554" y="720623"/>
                </a:lnTo>
                <a:cubicBezTo>
                  <a:pt x="638735" y="720728"/>
                  <a:pt x="638944" y="720728"/>
                  <a:pt x="639125" y="720623"/>
                </a:cubicBezTo>
                <a:lnTo>
                  <a:pt x="742471" y="720623"/>
                </a:lnTo>
                <a:cubicBezTo>
                  <a:pt x="742471" y="720623"/>
                  <a:pt x="742948" y="720623"/>
                  <a:pt x="742948" y="720623"/>
                </a:cubicBezTo>
                <a:close/>
                <a:moveTo>
                  <a:pt x="750377" y="235991"/>
                </a:moveTo>
                <a:lnTo>
                  <a:pt x="774856" y="256946"/>
                </a:lnTo>
                <a:lnTo>
                  <a:pt x="771904" y="720623"/>
                </a:lnTo>
                <a:cubicBezTo>
                  <a:pt x="771856" y="736730"/>
                  <a:pt x="758864" y="749808"/>
                  <a:pt x="742757" y="749960"/>
                </a:cubicBezTo>
                <a:lnTo>
                  <a:pt x="639411" y="749960"/>
                </a:lnTo>
                <a:cubicBezTo>
                  <a:pt x="623228" y="749912"/>
                  <a:pt x="610122" y="736806"/>
                  <a:pt x="610074" y="720623"/>
                </a:cubicBezTo>
                <a:lnTo>
                  <a:pt x="610074" y="380390"/>
                </a:lnTo>
                <a:close/>
                <a:moveTo>
                  <a:pt x="807813" y="29966"/>
                </a:moveTo>
                <a:lnTo>
                  <a:pt x="736566" y="33299"/>
                </a:lnTo>
                <a:lnTo>
                  <a:pt x="663890" y="36728"/>
                </a:lnTo>
                <a:cubicBezTo>
                  <a:pt x="659442" y="36247"/>
                  <a:pt x="654984" y="37473"/>
                  <a:pt x="651413" y="40157"/>
                </a:cubicBezTo>
                <a:cubicBezTo>
                  <a:pt x="650450" y="41101"/>
                  <a:pt x="649707" y="42238"/>
                  <a:pt x="649222" y="43491"/>
                </a:cubicBezTo>
                <a:cubicBezTo>
                  <a:pt x="646936" y="48539"/>
                  <a:pt x="647793" y="51206"/>
                  <a:pt x="653984" y="57398"/>
                </a:cubicBezTo>
                <a:lnTo>
                  <a:pt x="666081" y="69685"/>
                </a:lnTo>
                <a:cubicBezTo>
                  <a:pt x="674463" y="78257"/>
                  <a:pt x="682940" y="86639"/>
                  <a:pt x="691132" y="94736"/>
                </a:cubicBezTo>
                <a:lnTo>
                  <a:pt x="701609" y="104927"/>
                </a:lnTo>
                <a:lnTo>
                  <a:pt x="390237" y="416395"/>
                </a:lnTo>
                <a:lnTo>
                  <a:pt x="249172" y="274758"/>
                </a:lnTo>
                <a:cubicBezTo>
                  <a:pt x="244057" y="269681"/>
                  <a:pt x="237142" y="266839"/>
                  <a:pt x="229931" y="266852"/>
                </a:cubicBezTo>
                <a:cubicBezTo>
                  <a:pt x="222787" y="266858"/>
                  <a:pt x="215929" y="269701"/>
                  <a:pt x="210881" y="274758"/>
                </a:cubicBezTo>
                <a:lnTo>
                  <a:pt x="36764" y="448685"/>
                </a:lnTo>
                <a:cubicBezTo>
                  <a:pt x="26353" y="459252"/>
                  <a:pt x="26353" y="476218"/>
                  <a:pt x="36764" y="486785"/>
                </a:cubicBezTo>
                <a:lnTo>
                  <a:pt x="44575" y="494595"/>
                </a:lnTo>
                <a:cubicBezTo>
                  <a:pt x="49623" y="499669"/>
                  <a:pt x="56471" y="502545"/>
                  <a:pt x="63625" y="502596"/>
                </a:cubicBezTo>
                <a:cubicBezTo>
                  <a:pt x="70797" y="502619"/>
                  <a:pt x="77674" y="499732"/>
                  <a:pt x="82675" y="494595"/>
                </a:cubicBezTo>
                <a:lnTo>
                  <a:pt x="229931" y="348101"/>
                </a:lnTo>
                <a:lnTo>
                  <a:pt x="370806" y="488975"/>
                </a:lnTo>
                <a:cubicBezTo>
                  <a:pt x="375854" y="494049"/>
                  <a:pt x="382703" y="496925"/>
                  <a:pt x="389856" y="496976"/>
                </a:cubicBezTo>
                <a:cubicBezTo>
                  <a:pt x="397019" y="496858"/>
                  <a:pt x="403848" y="493954"/>
                  <a:pt x="408906" y="488880"/>
                </a:cubicBezTo>
                <a:lnTo>
                  <a:pt x="747044" y="150647"/>
                </a:lnTo>
                <a:lnTo>
                  <a:pt x="794669" y="198272"/>
                </a:lnTo>
                <a:cubicBezTo>
                  <a:pt x="798479" y="202082"/>
                  <a:pt x="801146" y="204559"/>
                  <a:pt x="804194" y="204559"/>
                </a:cubicBezTo>
                <a:cubicBezTo>
                  <a:pt x="805965" y="204487"/>
                  <a:pt x="807699" y="203998"/>
                  <a:pt x="809242" y="203130"/>
                </a:cubicBezTo>
                <a:cubicBezTo>
                  <a:pt x="815395" y="199766"/>
                  <a:pt x="818776" y="192914"/>
                  <a:pt x="817719" y="185985"/>
                </a:cubicBezTo>
                <a:cubicBezTo>
                  <a:pt x="819053" y="157410"/>
                  <a:pt x="820386" y="128264"/>
                  <a:pt x="821815" y="100260"/>
                </a:cubicBezTo>
                <a:lnTo>
                  <a:pt x="824387" y="45396"/>
                </a:lnTo>
                <a:cubicBezTo>
                  <a:pt x="824863" y="36728"/>
                  <a:pt x="822291" y="34061"/>
                  <a:pt x="821434" y="33299"/>
                </a:cubicBezTo>
                <a:cubicBezTo>
                  <a:pt x="818243" y="30807"/>
                  <a:pt x="814223" y="29615"/>
                  <a:pt x="810194" y="29966"/>
                </a:cubicBezTo>
                <a:close/>
                <a:moveTo>
                  <a:pt x="807146" y="57"/>
                </a:moveTo>
                <a:lnTo>
                  <a:pt x="810004" y="57"/>
                </a:lnTo>
                <a:cubicBezTo>
                  <a:pt x="822053" y="-569"/>
                  <a:pt x="833797" y="3970"/>
                  <a:pt x="842294" y="12535"/>
                </a:cubicBezTo>
                <a:cubicBezTo>
                  <a:pt x="850542" y="21644"/>
                  <a:pt x="854495" y="33848"/>
                  <a:pt x="853152" y="46063"/>
                </a:cubicBezTo>
                <a:lnTo>
                  <a:pt x="850580" y="100927"/>
                </a:lnTo>
                <a:cubicBezTo>
                  <a:pt x="849247" y="129502"/>
                  <a:pt x="847818" y="158077"/>
                  <a:pt x="846580" y="186652"/>
                </a:cubicBezTo>
                <a:cubicBezTo>
                  <a:pt x="846618" y="199111"/>
                  <a:pt x="841884" y="211110"/>
                  <a:pt x="833340" y="220180"/>
                </a:cubicBezTo>
                <a:cubicBezTo>
                  <a:pt x="830302" y="223164"/>
                  <a:pt x="826872" y="225727"/>
                  <a:pt x="823148" y="227800"/>
                </a:cubicBezTo>
                <a:cubicBezTo>
                  <a:pt x="817338" y="231083"/>
                  <a:pt x="810775" y="232821"/>
                  <a:pt x="804098" y="232848"/>
                </a:cubicBezTo>
                <a:cubicBezTo>
                  <a:pt x="792497" y="232327"/>
                  <a:pt x="781629" y="227015"/>
                  <a:pt x="774095" y="218180"/>
                </a:cubicBezTo>
                <a:lnTo>
                  <a:pt x="747234" y="191319"/>
                </a:lnTo>
                <a:lnTo>
                  <a:pt x="429766" y="509168"/>
                </a:lnTo>
                <a:cubicBezTo>
                  <a:pt x="419221" y="519692"/>
                  <a:pt x="404944" y="525616"/>
                  <a:pt x="390046" y="525647"/>
                </a:cubicBezTo>
                <a:cubicBezTo>
                  <a:pt x="375168" y="525653"/>
                  <a:pt x="360910" y="519722"/>
                  <a:pt x="350422" y="509168"/>
                </a:cubicBezTo>
                <a:lnTo>
                  <a:pt x="229931" y="388677"/>
                </a:lnTo>
                <a:lnTo>
                  <a:pt x="103344" y="515264"/>
                </a:lnTo>
                <a:cubicBezTo>
                  <a:pt x="92904" y="525821"/>
                  <a:pt x="78665" y="531756"/>
                  <a:pt x="63815" y="531743"/>
                </a:cubicBezTo>
                <a:cubicBezTo>
                  <a:pt x="48937" y="531749"/>
                  <a:pt x="34678" y="525818"/>
                  <a:pt x="24191" y="515264"/>
                </a:cubicBezTo>
                <a:lnTo>
                  <a:pt x="16381" y="507454"/>
                </a:lnTo>
                <a:cubicBezTo>
                  <a:pt x="-5460" y="485588"/>
                  <a:pt x="-5460" y="450167"/>
                  <a:pt x="16381" y="428301"/>
                </a:cubicBezTo>
                <a:lnTo>
                  <a:pt x="190879" y="254375"/>
                </a:lnTo>
                <a:cubicBezTo>
                  <a:pt x="212777" y="232527"/>
                  <a:pt x="248229" y="232527"/>
                  <a:pt x="270127" y="254375"/>
                </a:cubicBezTo>
                <a:lnTo>
                  <a:pt x="390523" y="374866"/>
                </a:lnTo>
                <a:lnTo>
                  <a:pt x="660842" y="104356"/>
                </a:lnTo>
                <a:lnTo>
                  <a:pt x="645793" y="89116"/>
                </a:lnTo>
                <a:lnTo>
                  <a:pt x="633791" y="76924"/>
                </a:lnTo>
                <a:cubicBezTo>
                  <a:pt x="619408" y="62541"/>
                  <a:pt x="615789" y="46920"/>
                  <a:pt x="623314" y="30728"/>
                </a:cubicBezTo>
                <a:cubicBezTo>
                  <a:pt x="625276" y="26226"/>
                  <a:pt x="628057" y="22125"/>
                  <a:pt x="631505" y="18631"/>
                </a:cubicBezTo>
                <a:cubicBezTo>
                  <a:pt x="640049" y="10822"/>
                  <a:pt x="651270" y="6594"/>
                  <a:pt x="662842" y="6820"/>
                </a:cubicBezTo>
                <a:lnTo>
                  <a:pt x="735613" y="339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05099" y="3238813"/>
            <a:ext cx="4715748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Incident Response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405099" y="4109786"/>
            <a:ext cx="4715748" cy="17784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Incident response capabilities provide frameworks for managing and mitigating the impact of security incidents within data and systems used to power an organization’s business vision.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Threat Detection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4067456" y="2450527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11049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1049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23844" y="3158639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4446695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6157956" y="2450527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401550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550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537196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857054" y="3158639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006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Compliance checks ensure that data handling practices align with established policies, fostering a culture of accountability at the enterprise level.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Compliance Checks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446693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006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Enforcement mechanisms automatically apply necessary actions to non-compliant data, maintaining strict adherence to governance policies.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446693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527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Enforcement Mechanisms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Policy Enforcement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Reporting and Analytics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067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04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205924" y="1630676"/>
            <a:ext cx="6831292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just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05924" y="1630676"/>
            <a:ext cx="6831292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just"/>
            <a:endParaRPr kumimoji="1"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</a:blip>
          <a:srcRect l="720" t="2967" r="17686" b="50408"/>
          <a:stretch>
            <a:fillRect/>
          </a:stretch>
        </p:blipFill>
        <p:spPr>
          <a:xfrm>
            <a:off x="1685925" y="1630676"/>
            <a:ext cx="2520000" cy="1800000"/>
          </a:xfrm>
          <a:custGeom>
            <a:avLst/>
            <a:gdLst/>
            <a:ahLst/>
            <a:cxnLst/>
            <a:rect l="l" t="t" r="r" b="b"/>
            <a:pathLst>
              <a:path w="2520000" h="1800000">
                <a:moveTo>
                  <a:pt x="0" y="0"/>
                </a:moveTo>
                <a:lnTo>
                  <a:pt x="2520000" y="0"/>
                </a:lnTo>
                <a:lnTo>
                  <a:pt x="2520000" y="1800000"/>
                </a:lnTo>
                <a:lnTo>
                  <a:pt x="0" y="180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1142084" y="3833724"/>
            <a:ext cx="6840001" cy="180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81000" dist="127000" dir="5400000" algn="t" rotWithShape="0">
              <a:schemeClr val="accent1">
                <a:lumMod val="40000"/>
                <a:lumOff val="60000"/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just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42084" y="3833724"/>
            <a:ext cx="6840001" cy="36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just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4529" t="8573" r="10276" b="18505"/>
          <a:stretch>
            <a:fillRect/>
          </a:stretch>
        </p:blipFill>
        <p:spPr>
          <a:xfrm>
            <a:off x="7982085" y="3833724"/>
            <a:ext cx="2520000" cy="1800000"/>
          </a:xfrm>
          <a:custGeom>
            <a:avLst/>
            <a:gdLst/>
            <a:ahLst/>
            <a:cxnLst/>
            <a:rect l="l" t="t" r="r" b="b"/>
            <a:pathLst>
              <a:path w="2520000" h="1800000">
                <a:moveTo>
                  <a:pt x="0" y="0"/>
                </a:moveTo>
                <a:lnTo>
                  <a:pt x="2520000" y="0"/>
                </a:lnTo>
                <a:lnTo>
                  <a:pt x="2520000" y="1800000"/>
                </a:lnTo>
                <a:lnTo>
                  <a:pt x="0" y="180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4562084" y="2288995"/>
            <a:ext cx="6118971" cy="955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Purview's dashboard offers usage statistics, helping enterprises gain insights into how data is accessed and used across their systems.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562085" y="1861000"/>
            <a:ext cx="6118971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Usage Statistics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502598" y="4486791"/>
            <a:ext cx="6118971" cy="955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Compliance overviews provide a high-level snapshot of adherence to data governance policies, enabling quick identification of compliance gaps. It also provides drill-down capabilities so users can further explore details on the path to understanding the what, the why, and the how.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1502599" y="4058795"/>
            <a:ext cx="6118971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Compliance Overviews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Dashboard Insights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788295"/>
            <a:ext cx="12192000" cy="5034247"/>
          </a:xfrm>
          <a:custGeom>
            <a:avLst/>
            <a:gdLst>
              <a:gd name="connsiteX0" fmla="*/ 12192000 w 12192000"/>
              <a:gd name="connsiteY0" fmla="*/ 0 h 5034247"/>
              <a:gd name="connsiteX1" fmla="*/ 12192000 w 12192000"/>
              <a:gd name="connsiteY1" fmla="*/ 3944948 h 5034247"/>
              <a:gd name="connsiteX2" fmla="*/ 12129156 w 12192000"/>
              <a:gd name="connsiteY2" fmla="*/ 3898888 h 5034247"/>
              <a:gd name="connsiteX3" fmla="*/ 11449879 w 12192000"/>
              <a:gd name="connsiteY3" fmla="*/ 3663610 h 5034247"/>
              <a:gd name="connsiteX4" fmla="*/ 7394713 w 12192000"/>
              <a:gd name="connsiteY4" fmla="*/ 4578010 h 5034247"/>
              <a:gd name="connsiteX5" fmla="*/ 4373219 w 12192000"/>
              <a:gd name="connsiteY5" fmla="*/ 3107019 h 5034247"/>
              <a:gd name="connsiteX6" fmla="*/ 80211 w 12192000"/>
              <a:gd name="connsiteY6" fmla="*/ 5006526 h 5034247"/>
              <a:gd name="connsiteX7" fmla="*/ 0 w 12192000"/>
              <a:gd name="connsiteY7" fmla="*/ 5034247 h 5034247"/>
              <a:gd name="connsiteX8" fmla="*/ 0 w 12192000"/>
              <a:gd name="connsiteY8" fmla="*/ 2170361 h 5034247"/>
              <a:gd name="connsiteX9" fmla="*/ 37545 w 12192000"/>
              <a:gd name="connsiteY9" fmla="*/ 2198676 h 5034247"/>
              <a:gd name="connsiteX10" fmla="*/ 1411357 w 12192000"/>
              <a:gd name="connsiteY10" fmla="*/ 2669697 h 5034247"/>
              <a:gd name="connsiteX11" fmla="*/ 7215809 w 12192000"/>
              <a:gd name="connsiteY11" fmla="*/ 1158949 h 5034247"/>
              <a:gd name="connsiteX12" fmla="*/ 12115606 w 12192000"/>
              <a:gd name="connsiteY12" fmla="*/ 8230 h 5034247"/>
            </a:gdLst>
            <a:ahLst/>
            <a:cxnLst/>
            <a:rect l="l" t="t" r="r" b="b"/>
            <a:pathLst>
              <a:path w="12192000" h="5034247">
                <a:moveTo>
                  <a:pt x="12192000" y="0"/>
                </a:moveTo>
                <a:lnTo>
                  <a:pt x="12192000" y="3944948"/>
                </a:lnTo>
                <a:lnTo>
                  <a:pt x="12129156" y="3898888"/>
                </a:lnTo>
                <a:cubicBezTo>
                  <a:pt x="11926336" y="3762795"/>
                  <a:pt x="11700842" y="3665267"/>
                  <a:pt x="11449879" y="3663610"/>
                </a:cubicBezTo>
                <a:cubicBezTo>
                  <a:pt x="10446027" y="3656984"/>
                  <a:pt x="8574156" y="4670775"/>
                  <a:pt x="7394713" y="4578010"/>
                </a:cubicBezTo>
                <a:cubicBezTo>
                  <a:pt x="6215271" y="4485245"/>
                  <a:pt x="5734880" y="3014254"/>
                  <a:pt x="4373219" y="3107019"/>
                </a:cubicBezTo>
                <a:cubicBezTo>
                  <a:pt x="3309421" y="3179492"/>
                  <a:pt x="1339712" y="4544100"/>
                  <a:pt x="80211" y="5006526"/>
                </a:cubicBezTo>
                <a:lnTo>
                  <a:pt x="0" y="5034247"/>
                </a:lnTo>
                <a:lnTo>
                  <a:pt x="0" y="2170361"/>
                </a:lnTo>
                <a:lnTo>
                  <a:pt x="37545" y="2198676"/>
                </a:lnTo>
                <a:cubicBezTo>
                  <a:pt x="422569" y="2464237"/>
                  <a:pt x="880856" y="2688333"/>
                  <a:pt x="1411357" y="2669697"/>
                </a:cubicBezTo>
                <a:cubicBezTo>
                  <a:pt x="2826026" y="2620001"/>
                  <a:pt x="5174975" y="1586332"/>
                  <a:pt x="7215809" y="1158949"/>
                </a:cubicBezTo>
                <a:cubicBezTo>
                  <a:pt x="8618883" y="865123"/>
                  <a:pt x="10648329" y="204870"/>
                  <a:pt x="12115606" y="8230"/>
                </a:cubicBezTo>
                <a:close/>
              </a:path>
            </a:pathLst>
          </a:custGeom>
          <a:solidFill>
            <a:schemeClr val="accent1">
              <a:alpha val="6000"/>
            </a:schemeClr>
          </a:solidFill>
          <a:ln w="12700" cap="sq">
            <a:noFill/>
            <a:miter/>
          </a:ln>
        </p:spPr>
        <p:txBody>
          <a:bodyPr vert="horz" wrap="square" lIns="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10361" y="1500793"/>
            <a:ext cx="3708650" cy="4459560"/>
          </a:xfrm>
          <a:prstGeom prst="roundRect">
            <a:avLst>
              <a:gd name="adj" fmla="val 10599"/>
            </a:avLst>
          </a:pr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2193261" y="1481848"/>
            <a:ext cx="2942850" cy="82133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39734" y="1540067"/>
            <a:ext cx="2649904" cy="7259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Report Templates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142309" y="2650035"/>
            <a:ext cx="3044755" cy="3126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Customizable report templates in Purview allow enterprises to generate reports tailored to specific governance requirements and monitoring needs.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6609489" y="1500793"/>
            <a:ext cx="3683250" cy="4459560"/>
          </a:xfrm>
          <a:prstGeom prst="roundRect">
            <a:avLst>
              <a:gd name="adj" fmla="val 10599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 flipV="1">
            <a:off x="6985303" y="1481847"/>
            <a:ext cx="2931623" cy="82133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13462" y="1540066"/>
            <a:ext cx="2675304" cy="7259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Export Options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934350" y="2650034"/>
            <a:ext cx="3033528" cy="31142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Export options enable organizations to share governance and compliance reports with stakeholders, supporting transparency and accountability efforts.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Customizable Reports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User Training and Support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178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05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5300000">
            <a:off x="6261513" y="364732"/>
            <a:ext cx="6262730" cy="4427036"/>
          </a:xfrm>
          <a:custGeom>
            <a:avLst/>
            <a:gdLst>
              <a:gd name="connsiteX0" fmla="*/ 6262730 w 6262730"/>
              <a:gd name="connsiteY0" fmla="*/ 488700 h 4427036"/>
              <a:gd name="connsiteX1" fmla="*/ 6109882 w 6262730"/>
              <a:gd name="connsiteY1" fmla="*/ 1059136 h 4427036"/>
              <a:gd name="connsiteX2" fmla="*/ 6043150 w 6262730"/>
              <a:gd name="connsiteY2" fmla="*/ 1020765 h 4427036"/>
              <a:gd name="connsiteX3" fmla="*/ 4277594 w 6262730"/>
              <a:gd name="connsiteY3" fmla="*/ 573709 h 4427036"/>
              <a:gd name="connsiteX4" fmla="*/ 573574 w 6262730"/>
              <a:gd name="connsiteY4" fmla="*/ 4277729 h 4427036"/>
              <a:gd name="connsiteX5" fmla="*/ 577349 w 6262730"/>
              <a:gd name="connsiteY5" fmla="*/ 4427036 h 4427036"/>
              <a:gd name="connsiteX6" fmla="*/ 0 w 6262730"/>
              <a:gd name="connsiteY6" fmla="*/ 4272335 h 4427036"/>
              <a:gd name="connsiteX7" fmla="*/ 5430 w 6262730"/>
              <a:gd name="connsiteY7" fmla="*/ 4057599 h 4427036"/>
              <a:gd name="connsiteX8" fmla="*/ 4277594 w 6262730"/>
              <a:gd name="connsiteY8" fmla="*/ 0 h 4427036"/>
              <a:gd name="connsiteX9" fmla="*/ 6132167 w 6262730"/>
              <a:gd name="connsiteY9" fmla="*/ 421830 h 4427036"/>
              <a:gd name="connsiteX10" fmla="*/ 6262730 w 6262730"/>
              <a:gd name="connsiteY10" fmla="*/ 488700 h 4427036"/>
            </a:gdLst>
            <a:ahLst/>
            <a:cxnLst/>
            <a:rect l="l" t="t" r="r" b="b"/>
            <a:pathLst>
              <a:path w="6262730" h="4427036">
                <a:moveTo>
                  <a:pt x="6262730" y="488700"/>
                </a:moveTo>
                <a:lnTo>
                  <a:pt x="6109882" y="1059136"/>
                </a:lnTo>
                <a:lnTo>
                  <a:pt x="6043150" y="1020765"/>
                </a:lnTo>
                <a:cubicBezTo>
                  <a:pt x="5518315" y="735657"/>
                  <a:pt x="4916867" y="573709"/>
                  <a:pt x="4277594" y="573709"/>
                </a:cubicBezTo>
                <a:cubicBezTo>
                  <a:pt x="2231920" y="573710"/>
                  <a:pt x="573573" y="2232055"/>
                  <a:pt x="573574" y="4277729"/>
                </a:cubicBezTo>
                <a:lnTo>
                  <a:pt x="577349" y="4427036"/>
                </a:lnTo>
                <a:lnTo>
                  <a:pt x="0" y="4272335"/>
                </a:lnTo>
                <a:lnTo>
                  <a:pt x="5430" y="4057599"/>
                </a:lnTo>
                <a:cubicBezTo>
                  <a:pt x="120001" y="1797374"/>
                  <a:pt x="1988898" y="0"/>
                  <a:pt x="4277594" y="0"/>
                </a:cubicBezTo>
                <a:cubicBezTo>
                  <a:pt x="4942055" y="0"/>
                  <a:pt x="5571131" y="151496"/>
                  <a:pt x="6132167" y="421830"/>
                </a:cubicBezTo>
                <a:lnTo>
                  <a:pt x="6262730" y="4887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5300000">
            <a:off x="7074269" y="3782959"/>
            <a:ext cx="2559212" cy="4962446"/>
          </a:xfrm>
          <a:custGeom>
            <a:avLst/>
            <a:gdLst>
              <a:gd name="connsiteX0" fmla="*/ 2437620 w 2559212"/>
              <a:gd name="connsiteY0" fmla="*/ 3069473 h 4962446"/>
              <a:gd name="connsiteX1" fmla="*/ 131168 w 2559212"/>
              <a:gd name="connsiteY1" fmla="*/ 4955822 h 4962446"/>
              <a:gd name="connsiteX2" fmla="*/ 0 w 2559212"/>
              <a:gd name="connsiteY2" fmla="*/ 4962446 h 4962446"/>
              <a:gd name="connsiteX3" fmla="*/ 98652 w 2559212"/>
              <a:gd name="connsiteY3" fmla="*/ 4594272 h 4962446"/>
              <a:gd name="connsiteX4" fmla="*/ 326605 w 2559212"/>
              <a:gd name="connsiteY4" fmla="*/ 4559482 h 4962446"/>
              <a:gd name="connsiteX5" fmla="*/ 2196485 w 2559212"/>
              <a:gd name="connsiteY5" fmla="*/ 2265217 h 4962446"/>
              <a:gd name="connsiteX6" fmla="*/ 1344272 w 2559212"/>
              <a:gd name="connsiteY6" fmla="*/ 458136 h 4962446"/>
              <a:gd name="connsiteX7" fmla="*/ 1229852 w 2559212"/>
              <a:gd name="connsiteY7" fmla="*/ 372574 h 4962446"/>
              <a:gd name="connsiteX8" fmla="*/ 1329683 w 2559212"/>
              <a:gd name="connsiteY8" fmla="*/ 0 h 4962446"/>
              <a:gd name="connsiteX9" fmla="*/ 1366792 w 2559212"/>
              <a:gd name="connsiteY9" fmla="*/ 22545 h 4962446"/>
              <a:gd name="connsiteX10" fmla="*/ 2559212 w 2559212"/>
              <a:gd name="connsiteY10" fmla="*/ 2265217 h 4962446"/>
              <a:gd name="connsiteX11" fmla="*/ 2437620 w 2559212"/>
              <a:gd name="connsiteY11" fmla="*/ 3069473 h 4962446"/>
            </a:gdLst>
            <a:ahLst/>
            <a:cxnLst/>
            <a:rect l="l" t="t" r="r" b="b"/>
            <a:pathLst>
              <a:path w="2559212" h="4962446">
                <a:moveTo>
                  <a:pt x="2437620" y="3069473"/>
                </a:moveTo>
                <a:cubicBezTo>
                  <a:pt x="2121531" y="4085730"/>
                  <a:pt x="1222206" y="4845022"/>
                  <a:pt x="131168" y="4955822"/>
                </a:cubicBezTo>
                <a:lnTo>
                  <a:pt x="0" y="4962446"/>
                </a:lnTo>
                <a:lnTo>
                  <a:pt x="98652" y="4594272"/>
                </a:lnTo>
                <a:lnTo>
                  <a:pt x="326605" y="4559482"/>
                </a:lnTo>
                <a:cubicBezTo>
                  <a:pt x="1393744" y="4341113"/>
                  <a:pt x="2196486" y="3396910"/>
                  <a:pt x="2196485" y="2265217"/>
                </a:cubicBezTo>
                <a:cubicBezTo>
                  <a:pt x="2196486" y="1537699"/>
                  <a:pt x="1864740" y="887664"/>
                  <a:pt x="1344272" y="458136"/>
                </a:cubicBezTo>
                <a:lnTo>
                  <a:pt x="1229852" y="372574"/>
                </a:lnTo>
                <a:lnTo>
                  <a:pt x="1329683" y="0"/>
                </a:lnTo>
                <a:lnTo>
                  <a:pt x="1366792" y="22545"/>
                </a:lnTo>
                <a:cubicBezTo>
                  <a:pt x="2086213" y="508576"/>
                  <a:pt x="2559212" y="1331659"/>
                  <a:pt x="2559212" y="2265217"/>
                </a:cubicBezTo>
                <a:cubicBezTo>
                  <a:pt x="2559212" y="2545284"/>
                  <a:pt x="2516642" y="2815409"/>
                  <a:pt x="2437620" y="306947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</a:blip>
          <a:srcRect l="40610" t="59188" r="4589" b="14165"/>
          <a:stretch>
            <a:fillRect/>
          </a:stretch>
        </p:blipFill>
        <p:spPr>
          <a:xfrm>
            <a:off x="6739587" y="5689256"/>
            <a:ext cx="3601025" cy="1168744"/>
          </a:xfrm>
          <a:custGeom>
            <a:avLst/>
            <a:gdLst/>
            <a:ahLst/>
            <a:cxnLst/>
            <a:rect l="l" t="t" r="r" b="b"/>
            <a:pathLst>
              <a:path w="3601025" h="1168744">
                <a:moveTo>
                  <a:pt x="1800512" y="0"/>
                </a:moveTo>
                <a:cubicBezTo>
                  <a:pt x="2549673" y="0"/>
                  <a:pt x="3201315" y="417530"/>
                  <a:pt x="3535432" y="1032581"/>
                </a:cubicBezTo>
                <a:lnTo>
                  <a:pt x="3601025" y="1168744"/>
                </a:lnTo>
                <a:lnTo>
                  <a:pt x="0" y="1168744"/>
                </a:lnTo>
                <a:lnTo>
                  <a:pt x="65593" y="1032581"/>
                </a:lnTo>
                <a:cubicBezTo>
                  <a:pt x="399709" y="417530"/>
                  <a:pt x="1051351" y="0"/>
                  <a:pt x="180051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/>
          </a:blip>
          <a:srcRect l="31737" r="13635" b="20501"/>
          <a:stretch>
            <a:fillRect/>
          </a:stretch>
        </p:blipFill>
        <p:spPr>
          <a:xfrm>
            <a:off x="7940383" y="3"/>
            <a:ext cx="4251619" cy="4129371"/>
          </a:xfrm>
          <a:custGeom>
            <a:avLst/>
            <a:gdLst/>
            <a:ahLst/>
            <a:cxnLst/>
            <a:rect l="l" t="t" r="r" b="b"/>
            <a:pathLst>
              <a:path w="4251619" h="4129371">
                <a:moveTo>
                  <a:pt x="105228" y="0"/>
                </a:moveTo>
                <a:lnTo>
                  <a:pt x="4251619" y="0"/>
                </a:lnTo>
                <a:lnTo>
                  <a:pt x="4251619" y="3993998"/>
                </a:lnTo>
                <a:lnTo>
                  <a:pt x="4142321" y="4025035"/>
                </a:lnTo>
                <a:cubicBezTo>
                  <a:pt x="3877594" y="4093146"/>
                  <a:pt x="3600068" y="4129371"/>
                  <a:pt x="3314081" y="4129371"/>
                </a:cubicBezTo>
                <a:cubicBezTo>
                  <a:pt x="1483765" y="4129371"/>
                  <a:pt x="0" y="2645606"/>
                  <a:pt x="0" y="815290"/>
                </a:cubicBezTo>
                <a:cubicBezTo>
                  <a:pt x="0" y="586501"/>
                  <a:pt x="23184" y="363126"/>
                  <a:pt x="67331" y="14738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60400" y="2070791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54005" y="2070792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47609" y="2070792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397" y="2242974"/>
            <a:ext cx="5679443" cy="12854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Microsoft Purview offers online training modules to help users understand and effectively utilize the platform's features, enhancing data governance practices.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660400" y="4483515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54005" y="4483516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47609" y="4483516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397" y="3647527"/>
            <a:ext cx="5679443" cy="6999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Certification Courses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397" y="4655698"/>
            <a:ext cx="5679443" cy="12854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Certification courses provide in-depth knowledge and credentialing, ensuring users have the expertise needed to manage data governance tasks proficiently.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660397" y="1234803"/>
            <a:ext cx="5679443" cy="6999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Online Modules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Training Programs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 l="1680" t="39952" r="115" b="33454"/>
          <a:stretch>
            <a:fillRect/>
          </a:stretch>
        </p:blipFill>
        <p:spPr>
          <a:xfrm>
            <a:off x="660400" y="1263805"/>
            <a:ext cx="10858500" cy="1960336"/>
          </a:xfrm>
          <a:custGeom>
            <a:avLst/>
            <a:gdLst/>
            <a:ahLst/>
            <a:cxnLst/>
            <a:rect l="l" t="t" r="r" b="b"/>
            <a:pathLst>
              <a:path w="10858500" h="1960336">
                <a:moveTo>
                  <a:pt x="0" y="0"/>
                </a:moveTo>
                <a:lnTo>
                  <a:pt x="10858500" y="0"/>
                </a:lnTo>
                <a:lnTo>
                  <a:pt x="10858500" y="1960336"/>
                </a:lnTo>
                <a:lnTo>
                  <a:pt x="0" y="196033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4" name="标题 1"/>
          <p:cNvCxnSpPr/>
          <p:nvPr/>
        </p:nvCxnSpPr>
        <p:spPr>
          <a:xfrm>
            <a:off x="0" y="3778282"/>
            <a:ext cx="12192000" cy="0"/>
          </a:xfrm>
          <a:prstGeom prst="line">
            <a:avLst/>
          </a:prstGeom>
          <a:noFill/>
          <a:ln w="3175" cap="rnd">
            <a:solidFill>
              <a:schemeClr val="bg1">
                <a:lumMod val="85000"/>
              </a:schemeClr>
            </a:solidFill>
            <a:round/>
          </a:ln>
        </p:spPr>
      </p:cxnSp>
      <p:sp>
        <p:nvSpPr>
          <p:cNvPr id="5" name="标题 1"/>
          <p:cNvSpPr txBox="1"/>
          <p:nvPr/>
        </p:nvSpPr>
        <p:spPr>
          <a:xfrm flipH="1">
            <a:off x="2998934" y="3475402"/>
            <a:ext cx="605759" cy="605759"/>
          </a:xfrm>
          <a:prstGeom prst="ellipse">
            <a:avLst/>
          </a:prstGeom>
          <a:solidFill>
            <a:schemeClr val="accent1"/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145024" y="3621493"/>
            <a:ext cx="313578" cy="313578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45370" y="4206161"/>
            <a:ext cx="4912887" cy="558804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Technical Support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45370" y="4812589"/>
            <a:ext cx="4912887" cy="1083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Dedicated technical support assists enterprises with resolving any issues encountered when using Purview, ensuring continuous and smooth operation.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 flipH="1">
            <a:off x="8587307" y="3475402"/>
            <a:ext cx="605759" cy="605759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733397" y="3641015"/>
            <a:ext cx="313578" cy="274533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433743" y="4206161"/>
            <a:ext cx="4912887" cy="558804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Community Forums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33743" y="4812589"/>
            <a:ext cx="4912887" cy="1083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Community forums foster collaboration and knowledge sharing, allowing users to exchange tips and best practices for maximizing Purview's capabilities.</a:t>
            </a:r>
            <a:endParaRPr kumimoji="1" lang="zh-CN" altLang="en-US" sz="2400" dirty="0"/>
          </a:p>
        </p:txBody>
      </p:sp>
      <p:sp>
        <p:nvSpPr>
          <p:cNvPr id="13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Support Channels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3657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-2770100" y="-20512"/>
            <a:ext cx="11152824" cy="6900642"/>
            <a:chOff x="-2770100" y="-20512"/>
            <a:chExt cx="11152824" cy="6900642"/>
          </a:xfrm>
        </p:grpSpPr>
        <p:sp>
          <p:nvSpPr>
            <p:cNvPr id="5" name="标题 1"/>
            <p:cNvSpPr txBox="1"/>
            <p:nvPr/>
          </p:nvSpPr>
          <p:spPr>
            <a:xfrm>
              <a:off x="977646" y="-20512"/>
              <a:ext cx="7405078" cy="6900642"/>
            </a:xfrm>
            <a:custGeom>
              <a:avLst/>
              <a:gdLst>
                <a:gd name="connsiteX0" fmla="*/ 1279398 w 1279397"/>
                <a:gd name="connsiteY0" fmla="*/ 956120 h 1192244"/>
                <a:gd name="connsiteX1" fmla="*/ 323278 w 1279397"/>
                <a:gd name="connsiteY1" fmla="*/ 0 h 1192244"/>
                <a:gd name="connsiteX2" fmla="*/ 0 w 1279397"/>
                <a:gd name="connsiteY2" fmla="*/ 0 h 1192244"/>
                <a:gd name="connsiteX3" fmla="*/ 1192244 w 1279397"/>
                <a:gd name="connsiteY3" fmla="*/ 1192244 h 1192244"/>
                <a:gd name="connsiteX4" fmla="*/ 1279398 w 1279397"/>
                <a:gd name="connsiteY4" fmla="*/ 1192244 h 1192244"/>
                <a:gd name="connsiteX5" fmla="*/ 1279398 w 1279397"/>
                <a:gd name="connsiteY5" fmla="*/ 956120 h 1192244"/>
              </a:gdLst>
              <a:ahLst/>
              <a:cxnLst/>
              <a:rect l="l" t="t" r="r" b="b"/>
              <a:pathLst>
                <a:path w="1279397" h="1192244">
                  <a:moveTo>
                    <a:pt x="1279398" y="956120"/>
                  </a:moveTo>
                  <a:lnTo>
                    <a:pt x="323278" y="0"/>
                  </a:lnTo>
                  <a:lnTo>
                    <a:pt x="0" y="0"/>
                  </a:lnTo>
                  <a:lnTo>
                    <a:pt x="1192244" y="1192244"/>
                  </a:lnTo>
                  <a:lnTo>
                    <a:pt x="1279398" y="1192244"/>
                  </a:lnTo>
                  <a:lnTo>
                    <a:pt x="1279398" y="95612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-897330" y="-20512"/>
              <a:ext cx="7405078" cy="6900642"/>
            </a:xfrm>
            <a:custGeom>
              <a:avLst/>
              <a:gdLst>
                <a:gd name="connsiteX0" fmla="*/ 1279398 w 1279397"/>
                <a:gd name="connsiteY0" fmla="*/ 956120 h 1192244"/>
                <a:gd name="connsiteX1" fmla="*/ 323279 w 1279397"/>
                <a:gd name="connsiteY1" fmla="*/ 0 h 1192244"/>
                <a:gd name="connsiteX2" fmla="*/ 0 w 1279397"/>
                <a:gd name="connsiteY2" fmla="*/ 0 h 1192244"/>
                <a:gd name="connsiteX3" fmla="*/ 1192244 w 1279397"/>
                <a:gd name="connsiteY3" fmla="*/ 1192244 h 1192244"/>
                <a:gd name="connsiteX4" fmla="*/ 1279398 w 1279397"/>
                <a:gd name="connsiteY4" fmla="*/ 1192244 h 1192244"/>
                <a:gd name="connsiteX5" fmla="*/ 1279398 w 1279397"/>
                <a:gd name="connsiteY5" fmla="*/ 956120 h 1192244"/>
              </a:gdLst>
              <a:ahLst/>
              <a:cxnLst/>
              <a:rect l="l" t="t" r="r" b="b"/>
              <a:pathLst>
                <a:path w="1279397" h="1192244">
                  <a:moveTo>
                    <a:pt x="1279398" y="956120"/>
                  </a:moveTo>
                  <a:lnTo>
                    <a:pt x="323279" y="0"/>
                  </a:lnTo>
                  <a:lnTo>
                    <a:pt x="0" y="0"/>
                  </a:lnTo>
                  <a:lnTo>
                    <a:pt x="1192244" y="1192244"/>
                  </a:lnTo>
                  <a:lnTo>
                    <a:pt x="1279398" y="1192244"/>
                  </a:lnTo>
                  <a:lnTo>
                    <a:pt x="1279398" y="95612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-2770100" y="-20512"/>
              <a:ext cx="7405084" cy="6900642"/>
            </a:xfrm>
            <a:custGeom>
              <a:avLst/>
              <a:gdLst>
                <a:gd name="connsiteX0" fmla="*/ 1279398 w 1279398"/>
                <a:gd name="connsiteY0" fmla="*/ 956120 h 1192244"/>
                <a:gd name="connsiteX1" fmla="*/ 323279 w 1279398"/>
                <a:gd name="connsiteY1" fmla="*/ 0 h 1192244"/>
                <a:gd name="connsiteX2" fmla="*/ 0 w 1279398"/>
                <a:gd name="connsiteY2" fmla="*/ 0 h 1192244"/>
                <a:gd name="connsiteX3" fmla="*/ 1192244 w 1279398"/>
                <a:gd name="connsiteY3" fmla="*/ 1192244 h 1192244"/>
                <a:gd name="connsiteX4" fmla="*/ 1279398 w 1279398"/>
                <a:gd name="connsiteY4" fmla="*/ 1192244 h 1192244"/>
                <a:gd name="connsiteX5" fmla="*/ 1279398 w 1279398"/>
                <a:gd name="connsiteY5" fmla="*/ 956120 h 1192244"/>
              </a:gdLst>
              <a:ahLst/>
              <a:cxnLst/>
              <a:rect l="l" t="t" r="r" b="b"/>
              <a:pathLst>
                <a:path w="1279398" h="1192244">
                  <a:moveTo>
                    <a:pt x="1279398" y="956120"/>
                  </a:moveTo>
                  <a:lnTo>
                    <a:pt x="323279" y="0"/>
                  </a:lnTo>
                  <a:lnTo>
                    <a:pt x="0" y="0"/>
                  </a:lnTo>
                  <a:lnTo>
                    <a:pt x="1192244" y="1192244"/>
                  </a:lnTo>
                  <a:lnTo>
                    <a:pt x="1279398" y="1192244"/>
                  </a:lnTo>
                  <a:lnTo>
                    <a:pt x="1279398" y="95612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-2767345" y="-20512"/>
              <a:ext cx="7575435" cy="6900642"/>
            </a:xfrm>
            <a:custGeom>
              <a:avLst/>
              <a:gdLst>
                <a:gd name="connsiteX0" fmla="*/ 0 w 1308830"/>
                <a:gd name="connsiteY0" fmla="*/ 0 h 1192244"/>
                <a:gd name="connsiteX1" fmla="*/ 116681 w 1308830"/>
                <a:gd name="connsiteY1" fmla="*/ 0 h 1192244"/>
                <a:gd name="connsiteX2" fmla="*/ 1308830 w 1308830"/>
                <a:gd name="connsiteY2" fmla="*/ 1192244 h 1192244"/>
                <a:gd name="connsiteX3" fmla="*/ 1308830 w 1308830"/>
                <a:gd name="connsiteY3" fmla="*/ 1192244 h 1192244"/>
                <a:gd name="connsiteX4" fmla="*/ 882587 w 1308830"/>
                <a:gd name="connsiteY4" fmla="*/ 1192244 h 1192244"/>
                <a:gd name="connsiteX5" fmla="*/ 0 w 1308830"/>
                <a:gd name="connsiteY5" fmla="*/ 309658 h 1192244"/>
                <a:gd name="connsiteX6" fmla="*/ 0 w 1308830"/>
                <a:gd name="connsiteY6" fmla="*/ 0 h 1192244"/>
              </a:gdLst>
              <a:ahLst/>
              <a:cxnLst/>
              <a:rect l="l" t="t" r="r" b="b"/>
              <a:pathLst>
                <a:path w="1308830" h="1192244">
                  <a:moveTo>
                    <a:pt x="0" y="0"/>
                  </a:moveTo>
                  <a:lnTo>
                    <a:pt x="116681" y="0"/>
                  </a:lnTo>
                  <a:lnTo>
                    <a:pt x="1308830" y="1192244"/>
                  </a:lnTo>
                  <a:lnTo>
                    <a:pt x="1308830" y="1192244"/>
                  </a:lnTo>
                  <a:lnTo>
                    <a:pt x="882587" y="1192244"/>
                  </a:lnTo>
                  <a:lnTo>
                    <a:pt x="0" y="3096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>
            <a:off x="677027" y="1130300"/>
            <a:ext cx="3430467" cy="55399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Contents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381173" y="1007342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58900" y="1000938"/>
            <a:ext cx="666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Purview Channels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858900" y="2099978"/>
            <a:ext cx="666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Data Lifecycle Management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381173" y="2106383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58900" y="3199018"/>
            <a:ext cx="666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Risk Management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81173" y="3205424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858900" y="4298058"/>
            <a:ext cx="666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Reporting and Analytics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381173" y="4304465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04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858900" y="5397100"/>
            <a:ext cx="6660000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User Training and Support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381173" y="5403505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45048" y="1493048"/>
            <a:ext cx="5257278" cy="32072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5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Thanks</a:t>
            </a:r>
            <a:endParaRPr kumimoji="1"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9" name="Group 8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10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1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3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4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6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7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8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20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1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3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14309" y="4408943"/>
            <a:ext cx="6172387" cy="2196668"/>
            <a:chOff x="6114309" y="4408943"/>
            <a:chExt cx="6172387" cy="2196668"/>
          </a:xfrm>
        </p:grpSpPr>
        <p:grpSp>
          <p:nvGrpSpPr>
            <p:cNvPr id="26" name="Group 25"/>
            <p:cNvGrpSpPr/>
            <p:nvPr/>
          </p:nvGrpSpPr>
          <p:grpSpPr>
            <a:xfrm>
              <a:off x="7893006" y="5905977"/>
              <a:ext cx="3204099" cy="602601"/>
              <a:chOff x="7893006" y="5905977"/>
              <a:chExt cx="3204099" cy="602601"/>
            </a:xfrm>
          </p:grpSpPr>
          <p:sp>
            <p:nvSpPr>
              <p:cNvPr id="27" name="标题 1"/>
              <p:cNvSpPr txBox="1"/>
              <p:nvPr/>
            </p:nvSpPr>
            <p:spPr>
              <a:xfrm>
                <a:off x="7893006" y="5905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8" name="标题 1"/>
              <p:cNvSpPr txBox="1"/>
              <p:nvPr/>
            </p:nvSpPr>
            <p:spPr>
              <a:xfrm>
                <a:off x="10996369" y="6407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14309" y="4408943"/>
              <a:ext cx="3204183" cy="602516"/>
              <a:chOff x="6114309" y="4408943"/>
              <a:chExt cx="3204183" cy="602516"/>
            </a:xfrm>
          </p:grpSpPr>
          <p:sp>
            <p:nvSpPr>
              <p:cNvPr id="30" name="标题 1"/>
              <p:cNvSpPr txBox="1"/>
              <p:nvPr/>
            </p:nvSpPr>
            <p:spPr>
              <a:xfrm>
                <a:off x="6114309" y="4408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1" name="标题 1"/>
              <p:cNvSpPr txBox="1"/>
              <p:nvPr/>
            </p:nvSpPr>
            <p:spPr>
              <a:xfrm>
                <a:off x="9217693" y="4910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9040264" y="4883499"/>
              <a:ext cx="1013583" cy="612206"/>
              <a:chOff x="9040264" y="4883499"/>
              <a:chExt cx="1013583" cy="612206"/>
            </a:xfrm>
          </p:grpSpPr>
          <p:sp>
            <p:nvSpPr>
              <p:cNvPr id="33" name="标题 1"/>
              <p:cNvSpPr txBox="1"/>
              <p:nvPr/>
            </p:nvSpPr>
            <p:spPr>
              <a:xfrm>
                <a:off x="9096156" y="4937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4" name="标题 1"/>
              <p:cNvSpPr txBox="1"/>
              <p:nvPr/>
            </p:nvSpPr>
            <p:spPr>
              <a:xfrm>
                <a:off x="9040264" y="5434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5" name="标题 1"/>
              <p:cNvSpPr txBox="1"/>
              <p:nvPr/>
            </p:nvSpPr>
            <p:spPr>
              <a:xfrm>
                <a:off x="9993079" y="4883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372667" y="5993405"/>
              <a:ext cx="1013562" cy="612206"/>
              <a:chOff x="8372667" y="5993405"/>
              <a:chExt cx="1013562" cy="612206"/>
            </a:xfrm>
          </p:grpSpPr>
          <p:sp>
            <p:nvSpPr>
              <p:cNvPr id="37" name="标题 1"/>
              <p:cNvSpPr txBox="1"/>
              <p:nvPr/>
            </p:nvSpPr>
            <p:spPr>
              <a:xfrm>
                <a:off x="8429292" y="6047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8" name="标题 1"/>
              <p:cNvSpPr txBox="1"/>
              <p:nvPr/>
            </p:nvSpPr>
            <p:spPr>
              <a:xfrm>
                <a:off x="9325461" y="6544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9" name="标题 1"/>
              <p:cNvSpPr txBox="1"/>
              <p:nvPr/>
            </p:nvSpPr>
            <p:spPr>
              <a:xfrm>
                <a:off x="8372667" y="5993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40" name="标题 1"/>
            <p:cNvSpPr txBox="1"/>
            <p:nvPr/>
          </p:nvSpPr>
          <p:spPr>
            <a:xfrm>
              <a:off x="7517931" y="5411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41" name="标题 1"/>
            <p:cNvSpPr txBox="1"/>
            <p:nvPr/>
          </p:nvSpPr>
          <p:spPr>
            <a:xfrm>
              <a:off x="12215319" y="5718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Purview Channels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01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 l="11998" t="5592" r="60006" b="47829"/>
          <a:stretch>
            <a:fillRect/>
          </a:stretch>
        </p:blipFill>
        <p:spPr>
          <a:xfrm>
            <a:off x="7680325" y="0"/>
            <a:ext cx="3239029" cy="3596656"/>
          </a:xfrm>
          <a:custGeom>
            <a:avLst/>
            <a:gdLst/>
            <a:ahLst/>
            <a:cxnLst/>
            <a:rect l="l" t="t" r="r" b="b"/>
            <a:pathLst>
              <a:path w="3239029" h="3596656">
                <a:moveTo>
                  <a:pt x="0" y="0"/>
                </a:moveTo>
                <a:lnTo>
                  <a:pt x="3236473" y="0"/>
                </a:lnTo>
                <a:lnTo>
                  <a:pt x="3236473" y="3595788"/>
                </a:lnTo>
                <a:lnTo>
                  <a:pt x="3239029" y="3595788"/>
                </a:lnTo>
                <a:lnTo>
                  <a:pt x="3239029" y="3596656"/>
                </a:lnTo>
                <a:lnTo>
                  <a:pt x="3236471" y="3596656"/>
                </a:lnTo>
                <a:lnTo>
                  <a:pt x="3236471" y="3595788"/>
                </a:lnTo>
                <a:lnTo>
                  <a:pt x="0" y="359578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11998" t="5592" r="60006" b="47829"/>
          <a:stretch>
            <a:fillRect/>
          </a:stretch>
        </p:blipFill>
        <p:spPr>
          <a:xfrm>
            <a:off x="10044877" y="3837236"/>
            <a:ext cx="2973446" cy="2030909"/>
          </a:xfrm>
          <a:custGeom>
            <a:avLst/>
            <a:gdLst/>
            <a:ahLst/>
            <a:cxnLst/>
            <a:rect l="l" t="t" r="r" b="b"/>
            <a:pathLst>
              <a:path w="2973446" h="2030909">
                <a:moveTo>
                  <a:pt x="0" y="0"/>
                </a:moveTo>
                <a:lnTo>
                  <a:pt x="2973446" y="0"/>
                </a:lnTo>
                <a:lnTo>
                  <a:pt x="2973446" y="2030909"/>
                </a:lnTo>
                <a:lnTo>
                  <a:pt x="0" y="203090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660400" y="1976811"/>
            <a:ext cx="6741157" cy="1326698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399" y="1130300"/>
            <a:ext cx="6743701" cy="6387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User Interface Navigation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36816" y="1976810"/>
            <a:ext cx="5651418" cy="13266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Microsoft Purview portals offer an intuitive user interface, simplifying navigation and access to compliance and governance data for enterprises.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660400" y="1976810"/>
            <a:ext cx="335751" cy="1326699"/>
          </a:xfrm>
          <a:prstGeom prst="rect">
            <a:avLst/>
          </a:pr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4459147"/>
            <a:ext cx="6741157" cy="1326698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399" y="3612636"/>
            <a:ext cx="6743701" cy="6387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Administrative Functions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36816" y="4459146"/>
            <a:ext cx="5651418" cy="13266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The portals feature advanced administrative functions, enabling users to monitor and manage data governance activities with ease and precision.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660400" y="4459146"/>
            <a:ext cx="335751" cy="1326699"/>
          </a:xfrm>
          <a:prstGeom prst="rect">
            <a:avLst/>
          </a:pr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683500" y="6032500"/>
            <a:ext cx="2298700" cy="2540000"/>
          </a:xfrm>
          <a:prstGeom prst="rect">
            <a:avLst/>
          </a:prstGeom>
          <a:solidFill>
            <a:srgbClr val="0068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Purview Portals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973580" y="1798607"/>
            <a:ext cx="18036540" cy="1513425"/>
          </a:xfrm>
          <a:custGeom>
            <a:avLst/>
            <a:gdLst>
              <a:gd name="connsiteX0" fmla="*/ 0 w 18036540"/>
              <a:gd name="connsiteY0" fmla="*/ 1245844 h 2084114"/>
              <a:gd name="connsiteX1" fmla="*/ 4145280 w 18036540"/>
              <a:gd name="connsiteY1" fmla="*/ 2084044 h 2084114"/>
              <a:gd name="connsiteX2" fmla="*/ 7787640 w 18036540"/>
              <a:gd name="connsiteY2" fmla="*/ 1207744 h 2084114"/>
              <a:gd name="connsiteX3" fmla="*/ 11430000 w 18036540"/>
              <a:gd name="connsiteY3" fmla="*/ 2007844 h 2084114"/>
              <a:gd name="connsiteX4" fmla="*/ 18036540 w 18036540"/>
              <a:gd name="connsiteY4" fmla="*/ 0 h 2084114"/>
            </a:gdLst>
            <a:ahLst/>
            <a:cxnLst/>
            <a:rect l="l" t="t" r="r" b="b"/>
            <a:pathLst>
              <a:path w="18036540" h="2084114">
                <a:moveTo>
                  <a:pt x="0" y="1245844"/>
                </a:moveTo>
                <a:cubicBezTo>
                  <a:pt x="1423670" y="1668119"/>
                  <a:pt x="2847340" y="2090394"/>
                  <a:pt x="4145280" y="2084044"/>
                </a:cubicBezTo>
                <a:cubicBezTo>
                  <a:pt x="5443220" y="2077694"/>
                  <a:pt x="6573520" y="1220444"/>
                  <a:pt x="7787640" y="1207744"/>
                </a:cubicBezTo>
                <a:cubicBezTo>
                  <a:pt x="9001760" y="1195044"/>
                  <a:pt x="9353961" y="1795080"/>
                  <a:pt x="11430000" y="2007844"/>
                </a:cubicBezTo>
                <a:cubicBezTo>
                  <a:pt x="13506039" y="2220608"/>
                  <a:pt x="17381220" y="298450"/>
                  <a:pt x="18036540" y="0"/>
                </a:cubicBezTo>
              </a:path>
            </a:pathLst>
          </a:custGeom>
          <a:noFill/>
          <a:ln w="19050" cap="flat">
            <a:gradFill>
              <a:gsLst>
                <a:gs pos="9000">
                  <a:schemeClr val="accent1">
                    <a:alpha val="0"/>
                  </a:schemeClr>
                </a:gs>
                <a:gs pos="40000">
                  <a:schemeClr val="accent1"/>
                </a:gs>
                <a:gs pos="62000">
                  <a:schemeClr val="accent1"/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68657" y="3864231"/>
            <a:ext cx="4155842" cy="2194956"/>
          </a:xfrm>
          <a:custGeom>
            <a:avLst/>
            <a:gdLst>
              <a:gd name="connsiteX0" fmla="*/ 216443 w 4155842"/>
              <a:gd name="connsiteY0" fmla="*/ 0 h 2194956"/>
              <a:gd name="connsiteX1" fmla="*/ 492672 w 4155842"/>
              <a:gd name="connsiteY1" fmla="*/ 296182 h 2194956"/>
              <a:gd name="connsiteX2" fmla="*/ 2915513 w 4155842"/>
              <a:gd name="connsiteY2" fmla="*/ 295072 h 2194956"/>
              <a:gd name="connsiteX3" fmla="*/ 2915513 w 4155842"/>
              <a:gd name="connsiteY3" fmla="*/ 298289 h 2194956"/>
              <a:gd name="connsiteX4" fmla="*/ 4155842 w 4155842"/>
              <a:gd name="connsiteY4" fmla="*/ 298289 h 2194956"/>
              <a:gd name="connsiteX5" fmla="*/ 4155842 w 4155842"/>
              <a:gd name="connsiteY5" fmla="*/ 2194956 h 2194956"/>
              <a:gd name="connsiteX6" fmla="*/ 0 w 4155842"/>
              <a:gd name="connsiteY6" fmla="*/ 2194956 h 2194956"/>
              <a:gd name="connsiteX7" fmla="*/ 0 w 4155842"/>
              <a:gd name="connsiteY7" fmla="*/ 2047636 h 2194956"/>
              <a:gd name="connsiteX8" fmla="*/ 0 w 4155842"/>
              <a:gd name="connsiteY8" fmla="*/ 298289 h 2194956"/>
              <a:gd name="connsiteX9" fmla="*/ 0 w 4155842"/>
              <a:gd name="connsiteY9" fmla="*/ 296182 h 2194956"/>
              <a:gd name="connsiteX10" fmla="*/ 216443 w 4155842"/>
              <a:gd name="connsiteY10" fmla="*/ 296182 h 2194956"/>
            </a:gdLst>
            <a:ahLst/>
            <a:cxnLst/>
            <a:rect l="l" t="t" r="r" b="b"/>
            <a:pathLst>
              <a:path w="4155842" h="219495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98289"/>
                </a:lnTo>
                <a:lnTo>
                  <a:pt x="4155842" y="298289"/>
                </a:lnTo>
                <a:lnTo>
                  <a:pt x="4155842" y="2194956"/>
                </a:lnTo>
                <a:lnTo>
                  <a:pt x="0" y="2194956"/>
                </a:lnTo>
                <a:lnTo>
                  <a:pt x="0" y="2047636"/>
                </a:lnTo>
                <a:lnTo>
                  <a:pt x="0" y="298289"/>
                </a:lnTo>
                <a:lnTo>
                  <a:pt x="0" y="296182"/>
                </a:lnTo>
                <a:lnTo>
                  <a:pt x="216443" y="296182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59969" y="2235780"/>
            <a:ext cx="416453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Microsoft 365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93257" y="2880196"/>
            <a:ext cx="792000" cy="792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69199" y="2956138"/>
            <a:ext cx="640116" cy="640116"/>
          </a:xfrm>
          <a:prstGeom prst="ellipse">
            <a:avLst/>
          </a:pr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523848" y="3131383"/>
            <a:ext cx="330818" cy="2896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29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25071" y="4329311"/>
            <a:ext cx="3835004" cy="1473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312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Microsoft Purview integrates seamlessly with the Microsoft 365 ecosystem, facilitating unified compliance and governance across various Microsoft services.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6744584" y="3458846"/>
            <a:ext cx="4155842" cy="2191577"/>
          </a:xfrm>
          <a:custGeom>
            <a:avLst/>
            <a:gdLst>
              <a:gd name="connsiteX0" fmla="*/ 216443 w 4155842"/>
              <a:gd name="connsiteY0" fmla="*/ 0 h 2191577"/>
              <a:gd name="connsiteX1" fmla="*/ 491486 w 4155842"/>
              <a:gd name="connsiteY1" fmla="*/ 294910 h 2191577"/>
              <a:gd name="connsiteX2" fmla="*/ 4155842 w 4155842"/>
              <a:gd name="connsiteY2" fmla="*/ 294910 h 2191577"/>
              <a:gd name="connsiteX3" fmla="*/ 4155842 w 4155842"/>
              <a:gd name="connsiteY3" fmla="*/ 2191577 h 2191577"/>
              <a:gd name="connsiteX4" fmla="*/ 0 w 4155842"/>
              <a:gd name="connsiteY4" fmla="*/ 2191577 h 2191577"/>
              <a:gd name="connsiteX5" fmla="*/ 0 w 4155842"/>
              <a:gd name="connsiteY5" fmla="*/ 2047636 h 2191577"/>
              <a:gd name="connsiteX6" fmla="*/ 0 w 4155842"/>
              <a:gd name="connsiteY6" fmla="*/ 296182 h 2191577"/>
              <a:gd name="connsiteX7" fmla="*/ 0 w 4155842"/>
              <a:gd name="connsiteY7" fmla="*/ 294910 h 2191577"/>
              <a:gd name="connsiteX8" fmla="*/ 216443 w 4155842"/>
              <a:gd name="connsiteY8" fmla="*/ 294910 h 2191577"/>
            </a:gdLst>
            <a:ahLst/>
            <a:cxnLst/>
            <a:rect l="l" t="t" r="r" b="b"/>
            <a:pathLst>
              <a:path w="4155842" h="2191577">
                <a:moveTo>
                  <a:pt x="216443" y="0"/>
                </a:moveTo>
                <a:lnTo>
                  <a:pt x="491486" y="294910"/>
                </a:lnTo>
                <a:lnTo>
                  <a:pt x="4155842" y="294910"/>
                </a:lnTo>
                <a:lnTo>
                  <a:pt x="4155842" y="2191577"/>
                </a:lnTo>
                <a:lnTo>
                  <a:pt x="0" y="2191577"/>
                </a:lnTo>
                <a:lnTo>
                  <a:pt x="0" y="2047636"/>
                </a:lnTo>
                <a:lnTo>
                  <a:pt x="0" y="296182"/>
                </a:lnTo>
                <a:lnTo>
                  <a:pt x="0" y="294910"/>
                </a:lnTo>
                <a:lnTo>
                  <a:pt x="216443" y="29491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28854" y="1841038"/>
            <a:ext cx="4167746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Third-party Applications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82740" y="2495376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755230" y="2567866"/>
            <a:ext cx="611020" cy="611020"/>
          </a:xfrm>
          <a:prstGeom prst="ellipse">
            <a:avLst/>
          </a:pr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908042" y="2707967"/>
            <a:ext cx="305396" cy="33081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29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893956" y="3925056"/>
            <a:ext cx="3835004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312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It also enables integration with third-party applications, providing comprehensive governance capabilities for diverse platforms and tools spanning multiple industries, use cases, and enterprise sizes.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Integration with Other Tools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64489" y="1788498"/>
            <a:ext cx="4036141" cy="41165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62819" y="5689604"/>
            <a:ext cx="4039481" cy="21547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29470" y="1790700"/>
            <a:ext cx="4036141" cy="411438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29912" y="5689604"/>
            <a:ext cx="4035259" cy="215478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866460" y="2251384"/>
            <a:ext cx="3632200" cy="7742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On-premises Solutions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866460" y="3099215"/>
            <a:ext cx="3632200" cy="23018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Purview supports connectivity with on-premises solutions, ensuring that data governance extends to local data repositories maintained by the organization.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6731441" y="2251384"/>
            <a:ext cx="3632200" cy="7742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Multi-Cloud Compatibility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31441" y="3099215"/>
            <a:ext cx="3632200" cy="23018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Purview's multi-cloud compatibility allows seamless management and monitoring of data across different cloud providers, enhancing governance in hybrid cloud settings.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2969527" y="1467877"/>
            <a:ext cx="1590956" cy="6448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57427" y="1467877"/>
            <a:ext cx="1590956" cy="6448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rgbClr val="000627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Connectivity Options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Lifecycle Management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593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02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921533" y="1747907"/>
            <a:ext cx="1378458" cy="1370981"/>
          </a:xfrm>
          <a:prstGeom prst="roundRect">
            <a:avLst>
              <a:gd name="adj" fmla="val 10183"/>
            </a:avLst>
          </a:prstGeom>
          <a:solidFill>
            <a:schemeClr val="bg1">
              <a:lumMod val="95000"/>
            </a:schemeClr>
          </a:solidFill>
          <a:ln w="28575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79308" y="1746838"/>
            <a:ext cx="1378458" cy="1370981"/>
          </a:xfrm>
          <a:prstGeom prst="roundRect">
            <a:avLst>
              <a:gd name="adj" fmla="val 10183"/>
            </a:avLst>
          </a:prstGeom>
          <a:solidFill>
            <a:schemeClr val="accent1"/>
          </a:solidFill>
          <a:ln w="28575" cap="sq">
            <a:noFill/>
            <a:miter/>
          </a:ln>
          <a:effectLst>
            <a:outerShdw blurRad="508000" dist="254000" dir="540000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3630000" y="3421390"/>
            <a:ext cx="493200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miter/>
            <a:headEnd type="none"/>
            <a:tailEnd type="none"/>
          </a:ln>
        </p:spPr>
      </p:cxnSp>
      <p:sp>
        <p:nvSpPr>
          <p:cNvPr id="6" name="标题 1"/>
          <p:cNvSpPr txBox="1"/>
          <p:nvPr/>
        </p:nvSpPr>
        <p:spPr>
          <a:xfrm rot="2700000">
            <a:off x="8537310" y="3390163"/>
            <a:ext cx="62455" cy="624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54838" y="2216546"/>
            <a:ext cx="427399" cy="427399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solidFill>
              <a:schemeClr val="bg1"/>
            </a:solidFill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383565" y="2171087"/>
            <a:ext cx="454395" cy="518934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630762" y="3604376"/>
            <a:ext cx="3960000" cy="7332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Sensitivity Labels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630762" y="4381821"/>
            <a:ext cx="3960000" cy="1437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Purview provides robust sensitivity labels to classify data, helping enterprises protect sensitive information and comply with regulatory requirements.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6588538" y="3604376"/>
            <a:ext cx="3960000" cy="7332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Automation Rules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588538" y="4381821"/>
            <a:ext cx="3960000" cy="1437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Automation rules aid in consistent application of data classification policies, streamlining data management processes across the software and data estate.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 rot="2700000">
            <a:off x="3579535" y="3390163"/>
            <a:ext cx="62455" cy="624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Classification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920116" y="1948694"/>
            <a:ext cx="1080000" cy="6022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187672" y="2697223"/>
            <a:ext cx="544893" cy="936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0" scaled="0"/>
          </a:gradFill>
          <a:ln w="6350" cap="sq">
            <a:solidFill>
              <a:schemeClr val="bg1"/>
            </a:solidFill>
            <a:miter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79182" y="1948694"/>
            <a:ext cx="1080000" cy="6022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446736" y="2697223"/>
            <a:ext cx="544893" cy="936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0" scaled="0"/>
          </a:gradFill>
          <a:ln w="6350" cap="sq">
            <a:solidFill>
              <a:schemeClr val="bg1"/>
            </a:solidFill>
            <a:miter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00117" y="2970630"/>
            <a:ext cx="4320000" cy="60225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Retention Policies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00117" y="3673140"/>
            <a:ext cx="4320000" cy="16425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Data retention policies in Purview ensure that organizations manage the lifecycle of their data effectively, adhering to legal and organizational requirements.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6559183" y="2970630"/>
            <a:ext cx="4320000" cy="60225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Disposal Strategies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559183" y="3673140"/>
            <a:ext cx="4320000" cy="16425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Disposal strategies help in securely deleting data that is no longer needed, reducing storage costs and mitigating risks of data breaches. Helps organizations find the balance between security and cost.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0" y="323850"/>
            <a:ext cx="10858500" cy="704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-488950" y="314325"/>
            <a:ext cx="971550" cy="723900"/>
          </a:xfrm>
          <a:prstGeom prst="flowChartCol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Retention</a:t>
            </a: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03103B"/>
      </a:accent1>
      <a:accent2>
        <a:srgbClr val="000627"/>
      </a:accent2>
      <a:accent3>
        <a:srgbClr val="091D65"/>
      </a:accent3>
      <a:accent4>
        <a:srgbClr val="D783FF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656</Words>
  <Application>Microsoft Office PowerPoint</Application>
  <PresentationFormat>Widescreen</PresentationFormat>
  <Paragraphs>86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poppins-bold</vt:lpstr>
      <vt:lpstr>Poppins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Allen Sanders</dc:creator>
  <cp:lastModifiedBy>Allen Sanders</cp:lastModifiedBy>
  <cp:revision>5</cp:revision>
  <dcterms:modified xsi:type="dcterms:W3CDTF">2025-08-25T11:59:09Z</dcterms:modified>
</cp:coreProperties>
</file>